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145706001" r:id="rId5"/>
    <p:sldId id="2145706003" r:id="rId6"/>
    <p:sldId id="2145706004" r:id="rId7"/>
    <p:sldId id="2145706008" r:id="rId8"/>
    <p:sldId id="517" r:id="rId9"/>
    <p:sldId id="566" r:id="rId10"/>
    <p:sldId id="703" r:id="rId11"/>
    <p:sldId id="976" r:id="rId12"/>
    <p:sldId id="2145706007" r:id="rId13"/>
    <p:sldId id="297" r:id="rId14"/>
    <p:sldId id="6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7EB"/>
    <a:srgbClr val="F4ECED"/>
    <a:srgbClr val="F1E8E9"/>
    <a:srgbClr val="F9ECEE"/>
    <a:srgbClr val="FFD5E3"/>
    <a:srgbClr val="FFABCA"/>
    <a:srgbClr val="F60074"/>
    <a:srgbClr val="ABDCF8"/>
    <a:srgbClr val="1688B6"/>
    <a:srgbClr val="026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4"/>
    <p:restoredTop sz="95374"/>
  </p:normalViewPr>
  <p:slideViewPr>
    <p:cSldViewPr snapToGrid="0">
      <p:cViewPr varScale="1">
        <p:scale>
          <a:sx n="117" d="100"/>
          <a:sy n="117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4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575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F8652-8D85-8A47-8FB0-66945F7D7EBC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B775E-23FE-0D4A-BD67-1F7F627FB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7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5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  <a:r>
              <a:rPr lang="en-US" baseline="0" dirty="0"/>
              <a:t> can reside anywhere in an organization, be it servers or desktops. Unix Servers, Windows Servers, Mainframes, Application servers, such as WebSphere, </a:t>
            </a:r>
            <a:r>
              <a:rPr lang="en-US" baseline="0" dirty="0" err="1"/>
              <a:t>Weblogic</a:t>
            </a:r>
            <a:r>
              <a:rPr lang="en-US" baseline="0" dirty="0"/>
              <a:t>, etc.</a:t>
            </a:r>
          </a:p>
          <a:p>
            <a:r>
              <a:rPr lang="en-US" baseline="0" dirty="0"/>
              <a:t>&lt;CLICK 1&gt;</a:t>
            </a:r>
          </a:p>
          <a:p>
            <a:r>
              <a:rPr lang="en-US" baseline="0" dirty="0"/>
              <a:t>Typically, these applications will need to connect to a remote resource, such databases, web application, cloud infrastructure, and even simply other servers.</a:t>
            </a:r>
          </a:p>
          <a:p>
            <a:r>
              <a:rPr lang="en-US" dirty="0"/>
              <a:t>In</a:t>
            </a:r>
            <a:r>
              <a:rPr lang="en-US" baseline="0" dirty="0"/>
              <a:t> order to connect and communicate with these resources, the application must use credentials, and as we saw earlier these credentials are naturally hard-coded into the application code, which expose them to attackers and insider threats.</a:t>
            </a:r>
          </a:p>
          <a:p>
            <a:r>
              <a:rPr lang="en-US" baseline="0" dirty="0"/>
              <a:t>&lt;CLICK 2&gt;</a:t>
            </a:r>
          </a:p>
          <a:p>
            <a:r>
              <a:rPr lang="en-US" baseline="0" dirty="0"/>
              <a:t>Moreover, these credentials are almost never changed, because they have been hard-coded into tons of applications throughout the organization.</a:t>
            </a:r>
          </a:p>
          <a:p>
            <a:r>
              <a:rPr lang="en-US" baseline="0" dirty="0"/>
              <a:t>How does CyberArk overcome these challenges?</a:t>
            </a:r>
          </a:p>
          <a:p>
            <a:r>
              <a:rPr lang="en-US" baseline="0" dirty="0"/>
              <a:t>First thing’s first – remove the hard-coded credential from the application code.</a:t>
            </a:r>
          </a:p>
          <a:p>
            <a:r>
              <a:rPr lang="en-US" baseline="0" dirty="0"/>
              <a:t>CyberArk Application Identity Manager enables the complete elimination of </a:t>
            </a:r>
            <a:r>
              <a:rPr lang="en-US" dirty="0"/>
              <a:t>hard-coded</a:t>
            </a:r>
            <a:r>
              <a:rPr lang="en-US" baseline="0" dirty="0"/>
              <a:t> and </a:t>
            </a:r>
            <a:r>
              <a:rPr lang="en-US" dirty="0"/>
              <a:t>embedded credentials in applications by replacing them with SDKs.</a:t>
            </a:r>
            <a:r>
              <a:rPr lang="en-US" baseline="0" dirty="0"/>
              <a:t> The credential are stored in Vault, and are retrieved using the SDK inside the application code. </a:t>
            </a:r>
          </a:p>
          <a:p>
            <a:r>
              <a:rPr lang="en-US" baseline="0" dirty="0"/>
              <a:t>Credentials, be it password or SSH keys, can then be easily rotated based on the organization policy and the application will transparently use these new credentials whenever required,</a:t>
            </a:r>
          </a:p>
          <a:p>
            <a:endParaRPr lang="en-US" dirty="0"/>
          </a:p>
          <a:p>
            <a:r>
              <a:rPr lang="en-US" dirty="0"/>
              <a:t>Let’s have a look at how this works.</a:t>
            </a:r>
          </a:p>
          <a:p>
            <a:pPr marL="172719" indent="-172719">
              <a:buFont typeface="Arial" panose="020B0604020202020204" pitchFamily="34" charset="0"/>
              <a:buChar char="•"/>
            </a:pPr>
            <a:r>
              <a:rPr lang="en-US" dirty="0"/>
              <a:t>Attackers</a:t>
            </a:r>
            <a:r>
              <a:rPr lang="en-US" baseline="0" dirty="0"/>
              <a:t> or malicious insiders will eventually get access to these credentials, so what we need to do is store them in the Vault</a:t>
            </a:r>
          </a:p>
          <a:p>
            <a:r>
              <a:rPr lang="en-US" baseline="0" dirty="0"/>
              <a:t>&lt;CLICK 3&gt;</a:t>
            </a:r>
          </a:p>
          <a:p>
            <a:pPr marL="633302" lvl="1" indent="-172719">
              <a:buFont typeface="Arial" panose="020B0604020202020204" pitchFamily="34" charset="0"/>
              <a:buChar char="•"/>
            </a:pPr>
            <a:r>
              <a:rPr lang="en-US" baseline="0" dirty="0"/>
              <a:t>This will secure them and enable their frequent rotation</a:t>
            </a:r>
          </a:p>
          <a:p>
            <a:pPr marL="172719" indent="-172719">
              <a:buFont typeface="Arial" panose="020B0604020202020204" pitchFamily="34" charset="0"/>
              <a:buChar char="•"/>
            </a:pPr>
            <a:r>
              <a:rPr lang="en-US" baseline="0" dirty="0"/>
              <a:t>Then, we must get rid of these hard-coded credentials &lt;CLICK 4&gt; and replace them with SDK calls</a:t>
            </a:r>
          </a:p>
          <a:p>
            <a:r>
              <a:rPr lang="en-US" baseline="0" dirty="0"/>
              <a:t>&lt;CLICK 5&gt;</a:t>
            </a:r>
          </a:p>
          <a:p>
            <a:pPr marL="633302" lvl="1" indent="-172719">
              <a:buFont typeface="Arial" panose="020B0604020202020204" pitchFamily="34" charset="0"/>
              <a:buChar char="•"/>
            </a:pPr>
            <a:r>
              <a:rPr lang="en-US" baseline="0" dirty="0"/>
              <a:t>This will enable applications to retrieve the credentials stored and secured in the Vault</a:t>
            </a:r>
          </a:p>
          <a:p>
            <a:pPr marL="172719" indent="-172719">
              <a:buFont typeface="Arial" panose="020B0604020202020204" pitchFamily="34" charset="0"/>
              <a:buChar char="•"/>
            </a:pPr>
            <a:r>
              <a:rPr lang="en-US" baseline="0" dirty="0"/>
              <a:t>&lt;CLICK 6&gt; When a credential is required by an application it is retrieved from the Vault to the application, and then used to authenticate to whichever resource it is required.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</a:t>
            </a:r>
            <a:r>
              <a:rPr lang="en-US" baseline="0" dirty="0"/>
              <a:t> this summarized the high-level concept of AIM – Application Identity Manager.</a:t>
            </a:r>
          </a:p>
          <a:p>
            <a:r>
              <a:rPr lang="en-US" baseline="0" dirty="0"/>
              <a:t>Let’s now go on and discuss all of AIM’s benefits</a:t>
            </a:r>
          </a:p>
          <a:p>
            <a:r>
              <a:rPr lang="en-US" baseline="0" dirty="0"/>
              <a:t>&lt;CLICK 7&gt;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288707-13C5-0D44-A6CC-0F7089BF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55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</a:t>
            </a:r>
            <a:r>
              <a:rPr lang="en-US" baseline="0" dirty="0"/>
              <a:t> solution included in AIM, is a solution for Java Application Servers.</a:t>
            </a:r>
          </a:p>
          <a:p>
            <a:r>
              <a:rPr lang="en-US" baseline="0" dirty="0"/>
              <a:t>This is a solution for the transparent management of datasource credentials, the credentials used by the application servers to connect to databases and other assets </a:t>
            </a:r>
            <a:r>
              <a:rPr lang="en-US" b="1" baseline="0" dirty="0"/>
              <a:t>at the heart of the enterprise</a:t>
            </a:r>
            <a:r>
              <a:rPr lang="en-US" baseline="0" dirty="0"/>
              <a:t>.</a:t>
            </a:r>
          </a:p>
          <a:p>
            <a:pPr defTabSz="460583">
              <a:defRPr/>
            </a:pPr>
            <a:r>
              <a:rPr lang="en-US" baseline="0" dirty="0"/>
              <a:t>&lt;CLICK 1&gt;</a:t>
            </a:r>
          </a:p>
          <a:p>
            <a:endParaRPr lang="en-US" baseline="0" dirty="0"/>
          </a:p>
          <a:p>
            <a:r>
              <a:rPr lang="en-US" baseline="0" dirty="0"/>
              <a:t>Among the SDKs CyberArk AIM offers is a Java SDK, through which Java applications can retrieve credentials, as we have seen in the previous slides.</a:t>
            </a:r>
          </a:p>
          <a:p>
            <a:r>
              <a:rPr lang="en-US" baseline="0" dirty="0"/>
              <a:t>But why change the code of all application when you can make a one time configuration change in the Application Server itself?</a:t>
            </a:r>
          </a:p>
          <a:p>
            <a:endParaRPr lang="en-US" baseline="0" dirty="0"/>
          </a:p>
          <a:p>
            <a:r>
              <a:rPr lang="en-US" baseline="0" dirty="0"/>
              <a:t>CyberArk has developed and </a:t>
            </a:r>
            <a:r>
              <a:rPr lang="en-US" b="1" baseline="0" dirty="0" err="1"/>
              <a:t>patentized</a:t>
            </a:r>
            <a:r>
              <a:rPr lang="en-US" b="1" baseline="0" dirty="0"/>
              <a:t> </a:t>
            </a:r>
            <a:r>
              <a:rPr lang="en-US" baseline="0" dirty="0"/>
              <a:t>an innovative solution that eliminates hard-coded credentials in Java Applications servers </a:t>
            </a:r>
            <a:r>
              <a:rPr lang="en-US" b="1" baseline="0" dirty="0"/>
              <a:t>without needing to change a single line of code</a:t>
            </a:r>
            <a:r>
              <a:rPr lang="en-US" baseline="0" dirty="0"/>
              <a:t>, which as we know, can be a big challenge to orchestrate.</a:t>
            </a:r>
          </a:p>
          <a:p>
            <a:r>
              <a:rPr lang="en-US" baseline="0" dirty="0"/>
              <a:t>&lt;CLICK 2&gt;</a:t>
            </a:r>
          </a:p>
          <a:p>
            <a:endParaRPr lang="en-US" baseline="0" dirty="0"/>
          </a:p>
          <a:p>
            <a:r>
              <a:rPr lang="en-US" baseline="0" dirty="0"/>
              <a:t>The Application Server Credential Provider is installed on the Java Application Server, just like the Credential Provider we saw in the previous slides.</a:t>
            </a:r>
          </a:p>
          <a:p>
            <a:r>
              <a:rPr lang="en-US" baseline="0" dirty="0"/>
              <a:t>&lt;CLICK 3&gt;</a:t>
            </a:r>
          </a:p>
          <a:p>
            <a:r>
              <a:rPr lang="en-US" baseline="0" dirty="0"/>
              <a:t>Similar to the Credential Provider, </a:t>
            </a:r>
            <a:r>
              <a:rPr lang="en-US" baseline="0" dirty="0" err="1"/>
              <a:t>everytime</a:t>
            </a:r>
            <a:r>
              <a:rPr lang="en-US" baseline="0" dirty="0"/>
              <a:t> the Java application requires a credential, it is retrieved from the Vault, stored in the cache, and the connection is established by the Java Application Server.</a:t>
            </a:r>
          </a:p>
          <a:p>
            <a:r>
              <a:rPr lang="en-US" baseline="0" dirty="0"/>
              <a:t>The credential never makes it to the application itself.</a:t>
            </a:r>
          </a:p>
          <a:p>
            <a:endParaRPr lang="en-US" baseline="0" dirty="0"/>
          </a:p>
          <a:p>
            <a:r>
              <a:rPr lang="en-US" baseline="0" dirty="0"/>
              <a:t>The Application Server Credential Provider is very popular for the beginning of AIM projects, since it requires no code changes, and is very easy to implement.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5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</a:t>
            </a:r>
            <a:r>
              <a:rPr lang="en-US" baseline="0" dirty="0"/>
              <a:t> solution included in AIM, is a solution for Java Application Servers.</a:t>
            </a:r>
          </a:p>
          <a:p>
            <a:r>
              <a:rPr lang="en-US" baseline="0" dirty="0"/>
              <a:t>This is a solution for the transparent management of datasource credentials, the credentials used by the application servers to connect to databases and other assets </a:t>
            </a:r>
            <a:r>
              <a:rPr lang="en-US" b="1" baseline="0" dirty="0"/>
              <a:t>at the heart of the enterprise</a:t>
            </a:r>
            <a:r>
              <a:rPr lang="en-US" baseline="0" dirty="0"/>
              <a:t>.</a:t>
            </a:r>
          </a:p>
          <a:p>
            <a:pPr defTabSz="460583">
              <a:defRPr/>
            </a:pPr>
            <a:r>
              <a:rPr lang="en-US" baseline="0" dirty="0"/>
              <a:t>&lt;CLICK 1&gt;</a:t>
            </a:r>
          </a:p>
          <a:p>
            <a:endParaRPr lang="en-US" baseline="0" dirty="0"/>
          </a:p>
          <a:p>
            <a:r>
              <a:rPr lang="en-US" baseline="0" dirty="0"/>
              <a:t>Among the SDKs CyberArk AIM offers is a Java SDK, through which Java applications can retrieve credentials, as we have seen in the previous slides.</a:t>
            </a:r>
          </a:p>
          <a:p>
            <a:r>
              <a:rPr lang="en-US" baseline="0" dirty="0"/>
              <a:t>But why change the code of all application when you can make a one time configuration change in the Application Server itself?</a:t>
            </a:r>
          </a:p>
          <a:p>
            <a:endParaRPr lang="en-US" baseline="0" dirty="0"/>
          </a:p>
          <a:p>
            <a:r>
              <a:rPr lang="en-US" baseline="0" dirty="0"/>
              <a:t>CyberArk has developed and </a:t>
            </a:r>
            <a:r>
              <a:rPr lang="en-US" b="1" baseline="0" dirty="0" err="1"/>
              <a:t>patentized</a:t>
            </a:r>
            <a:r>
              <a:rPr lang="en-US" b="1" baseline="0" dirty="0"/>
              <a:t> </a:t>
            </a:r>
            <a:r>
              <a:rPr lang="en-US" baseline="0" dirty="0"/>
              <a:t>an innovative solution that eliminates hard-coded credentials in Java Applications servers </a:t>
            </a:r>
            <a:r>
              <a:rPr lang="en-US" b="1" baseline="0" dirty="0"/>
              <a:t>without needing to change a single line of code</a:t>
            </a:r>
            <a:r>
              <a:rPr lang="en-US" baseline="0" dirty="0"/>
              <a:t>, which as we know, can be a big challenge to orchestrate.</a:t>
            </a:r>
          </a:p>
          <a:p>
            <a:r>
              <a:rPr lang="en-US" baseline="0" dirty="0"/>
              <a:t>&lt;CLICK 2&gt;</a:t>
            </a:r>
          </a:p>
          <a:p>
            <a:endParaRPr lang="en-US" baseline="0" dirty="0"/>
          </a:p>
          <a:p>
            <a:r>
              <a:rPr lang="en-US" baseline="0" dirty="0"/>
              <a:t>The Application Server Credential Provider is installed on the Java Application Server, just like the Credential Provider we saw in the previous slides.</a:t>
            </a:r>
          </a:p>
          <a:p>
            <a:r>
              <a:rPr lang="en-US" baseline="0" dirty="0"/>
              <a:t>&lt;CLICK 3&gt;</a:t>
            </a:r>
          </a:p>
          <a:p>
            <a:r>
              <a:rPr lang="en-US" baseline="0" dirty="0"/>
              <a:t>Similar to the Credential Provider, </a:t>
            </a:r>
            <a:r>
              <a:rPr lang="en-US" baseline="0" dirty="0" err="1"/>
              <a:t>everytime</a:t>
            </a:r>
            <a:r>
              <a:rPr lang="en-US" baseline="0" dirty="0"/>
              <a:t> the Java application requires a credential, it is retrieved from the Vault, stored in the cache, and the connection is established by the Java Application Server.</a:t>
            </a:r>
          </a:p>
          <a:p>
            <a:r>
              <a:rPr lang="en-US" baseline="0" dirty="0"/>
              <a:t>The credential never makes it to the application itself.</a:t>
            </a:r>
          </a:p>
          <a:p>
            <a:endParaRPr lang="en-US" baseline="0" dirty="0"/>
          </a:p>
          <a:p>
            <a:r>
              <a:rPr lang="en-US" baseline="0" dirty="0"/>
              <a:t>The Application Server Credential Provider is very popular for the beginning of AIM projects, since it requires no code changes, and is very easy to implement.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7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9E520-80FD-9E4A-A779-E99A2DC8BF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5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triangle&#10;&#10;Description automatically generated">
            <a:extLst>
              <a:ext uri="{FF2B5EF4-FFF2-40B4-BE49-F238E27FC236}">
                <a16:creationId xmlns:a16="http://schemas.microsoft.com/office/drawing/2014/main" id="{DBF2AC66-E3DE-958C-6FB5-EEDDA9887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3" y="0"/>
            <a:ext cx="123444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3A277-994C-9914-7C7E-A8901FA76D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626121"/>
            <a:ext cx="5484085" cy="16057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0D58B-C0F2-2C73-EC07-FB09BB6409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9834" y="4298755"/>
            <a:ext cx="2401888" cy="681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01.01.23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EEBA6-22F0-9DDA-2904-031729F65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BFBDC4-01D2-3B6B-B8FE-B297B18200E8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84717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53EF-4E1B-B1E4-D450-535F097AE1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A9AE76-C704-5E42-8D7A-8BA217A5FC4A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82BA2-077D-CD83-5330-0D668555D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8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EB25-A243-5D65-7E9F-4B72840A0D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1280160"/>
            <a:ext cx="7118959" cy="65831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7BCDA7-7241-5463-EA78-8E69B8CA45AE}"/>
              </a:ext>
            </a:extLst>
          </p:cNvPr>
          <p:cNvCxnSpPr>
            <a:cxnSpLocks/>
          </p:cNvCxnSpPr>
          <p:nvPr userDrawn="1"/>
        </p:nvCxnSpPr>
        <p:spPr>
          <a:xfrm>
            <a:off x="531222" y="1961501"/>
            <a:ext cx="11118472" cy="0"/>
          </a:xfrm>
          <a:prstGeom prst="line">
            <a:avLst/>
          </a:prstGeom>
          <a:ln w="12700">
            <a:solidFill>
              <a:srgbClr val="F600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074C802-8CC7-8FF0-5221-0AD0EB1D55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1656" y="2487169"/>
            <a:ext cx="4305571" cy="252324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B014B9-75BE-9341-5FDC-EC08EAEC22DC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228FE-7C90-1199-A11F-661E38EDC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2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4466444-CC3E-2825-2958-59AB65C8DF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 b="0" i="0"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5FE65F-1290-7F90-D50B-010484638B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542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889A94-76F8-F0A8-9EE2-C7EB0FEB7900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6DCF0-19C9-3A5B-60BB-2AD55DF084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95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D9C316A-BB71-0DF6-655F-F6093DF53D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626121"/>
            <a:ext cx="5483543" cy="16057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F3920-1A53-EDB2-8ABE-9A4BDBD46D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7DECA2-DAF2-69D5-C857-F2F282770537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57022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_Dark_Device_1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4ACF6-FDF0-A4D5-1600-3D1263986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52402" y="0"/>
            <a:ext cx="123444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E21B518-4CA9-8DEF-D03E-E8B08F5B92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626121"/>
            <a:ext cx="5486400" cy="16057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295CC-5F17-E6CC-C307-67826AC856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6C8D84-9893-03A7-16FB-337F69170DDD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06164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_Dark_Device_2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F5ED7-159C-C6BF-DD0D-373BF1E4C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52402" y="0"/>
            <a:ext cx="123444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E21B518-4CA9-8DEF-D03E-E8B08F5B92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626121"/>
            <a:ext cx="5486400" cy="16057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295CC-5F17-E6CC-C307-67826AC856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6C8D84-9893-03A7-16FB-337F69170DDD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16248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_City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21B518-4CA9-8DEF-D03E-E8B08F5B92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626121"/>
            <a:ext cx="5486400" cy="16057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295CC-5F17-E6CC-C307-67826AC856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6C8D84-9893-03A7-16FB-337F69170DDD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80039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_City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21B518-4CA9-8DEF-D03E-E8B08F5B92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626121"/>
            <a:ext cx="5486400" cy="16057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295CC-5F17-E6CC-C307-67826AC856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6C8D84-9893-03A7-16FB-337F69170DDD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79379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_2 Picture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1193B6-E1B3-EFB3-73DC-D7ADBCD07C90}"/>
              </a:ext>
            </a:extLst>
          </p:cNvPr>
          <p:cNvSpPr/>
          <p:nvPr userDrawn="1"/>
        </p:nvSpPr>
        <p:spPr>
          <a:xfrm>
            <a:off x="518192" y="4604469"/>
            <a:ext cx="5392044" cy="1693548"/>
          </a:xfrm>
          <a:prstGeom prst="rect">
            <a:avLst/>
          </a:prstGeom>
          <a:gradFill>
            <a:gsLst>
              <a:gs pos="0">
                <a:srgbClr val="D9186D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1FBA6B-579E-7D03-5555-C12A1EDE6A24}"/>
              </a:ext>
            </a:extLst>
          </p:cNvPr>
          <p:cNvSpPr/>
          <p:nvPr userDrawn="1"/>
        </p:nvSpPr>
        <p:spPr>
          <a:xfrm>
            <a:off x="6252159" y="4604469"/>
            <a:ext cx="5392044" cy="1693547"/>
          </a:xfrm>
          <a:prstGeom prst="rect">
            <a:avLst/>
          </a:prstGeom>
          <a:gradFill>
            <a:gsLst>
              <a:gs pos="0">
                <a:srgbClr val="D9186D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6BE94-EBA5-9A16-20C6-7CBFB7DBC4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22995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7295079-C11E-42FA-A0BB-AA265E879C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207" y="1482634"/>
            <a:ext cx="11122995" cy="646612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F1A0EC8-F004-C2AD-B16A-E2CD1107C23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52160" y="2251291"/>
            <a:ext cx="5392043" cy="2353179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B44B4E3-E962-526A-C4ED-85FC942420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02415" y="5175683"/>
            <a:ext cx="4875333" cy="92837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FEE6E1C-EB35-EDB5-6C42-199B8BD7D8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02179" y="4775067"/>
            <a:ext cx="4875333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E3E2E6A6-E981-6955-EE98-78D66FA5021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8193" y="2251291"/>
            <a:ext cx="5392043" cy="2353179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CCD3152-2699-4048-CDC2-95CFC76D2C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884" y="5175683"/>
            <a:ext cx="4875333" cy="92837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ED37CD7-2D71-2674-4B1C-51234B40574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648" y="4775067"/>
            <a:ext cx="4875333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273E9D81-299A-9AE7-0FCB-55871B8F66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0394"/>
            <a:ext cx="11122995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D8108C5-CBC7-7716-8A22-C1A2584C188E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6B193-B2BC-3F23-AE9E-9015C00F27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77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_2 Picture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1193B6-E1B3-EFB3-73DC-D7ADBCD07C90}"/>
              </a:ext>
            </a:extLst>
          </p:cNvPr>
          <p:cNvSpPr/>
          <p:nvPr userDrawn="1"/>
        </p:nvSpPr>
        <p:spPr>
          <a:xfrm>
            <a:off x="518192" y="4604469"/>
            <a:ext cx="5392044" cy="169354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1FBA6B-579E-7D03-5555-C12A1EDE6A24}"/>
              </a:ext>
            </a:extLst>
          </p:cNvPr>
          <p:cNvSpPr/>
          <p:nvPr userDrawn="1"/>
        </p:nvSpPr>
        <p:spPr>
          <a:xfrm>
            <a:off x="6252159" y="4604469"/>
            <a:ext cx="5392044" cy="1693547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6BE94-EBA5-9A16-20C6-7CBFB7DBC4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22995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7295079-C11E-42FA-A0BB-AA265E879C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207" y="1482634"/>
            <a:ext cx="11122995" cy="646612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F1A0EC8-F004-C2AD-B16A-E2CD1107C23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52160" y="2251291"/>
            <a:ext cx="5392043" cy="2353179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B44B4E3-E962-526A-C4ED-85FC942420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02415" y="5175683"/>
            <a:ext cx="4875333" cy="92837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FEE6E1C-EB35-EDB5-6C42-199B8BD7D8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02179" y="4775067"/>
            <a:ext cx="4875333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E3E2E6A6-E981-6955-EE98-78D66FA5021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8193" y="2251291"/>
            <a:ext cx="5392043" cy="2353179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CCD3152-2699-4048-CDC2-95CFC76D2C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884" y="5175683"/>
            <a:ext cx="4875333" cy="92837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ED37CD7-2D71-2674-4B1C-51234B40574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648" y="4775067"/>
            <a:ext cx="4875333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273E9D81-299A-9AE7-0FCB-55871B8F66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0394"/>
            <a:ext cx="11122995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D8108C5-CBC7-7716-8A22-C1A2584C188E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9FBA1-5F39-DC18-F152-3622EC6B85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5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6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pink hair and a triangle in front of her&#10;&#10;Description automatically generated">
            <a:extLst>
              <a:ext uri="{FF2B5EF4-FFF2-40B4-BE49-F238E27FC236}">
                <a16:creationId xmlns:a16="http://schemas.microsoft.com/office/drawing/2014/main" id="{D0E5BD69-4309-E6A7-A285-143D7B604C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3" y="0"/>
            <a:ext cx="123444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3A277-994C-9914-7C7E-A8901FA76D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626121"/>
            <a:ext cx="5484085" cy="16057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0D58B-C0F2-2C73-EC07-FB09BB6409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9834" y="4298755"/>
            <a:ext cx="2401888" cy="681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01.01.23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22C6E-C170-F621-986B-A1D7197CD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EDAA804-0F8F-342E-D815-9AEBD8FA2B0C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94500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_3 Picture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A5AA95D-FD30-4266-1E9E-EC435B185D3A}"/>
              </a:ext>
            </a:extLst>
          </p:cNvPr>
          <p:cNvSpPr/>
          <p:nvPr userDrawn="1"/>
        </p:nvSpPr>
        <p:spPr>
          <a:xfrm>
            <a:off x="8091151" y="3965128"/>
            <a:ext cx="3575807" cy="2324797"/>
          </a:xfrm>
          <a:prstGeom prst="rect">
            <a:avLst/>
          </a:prstGeom>
          <a:gradFill>
            <a:gsLst>
              <a:gs pos="0">
                <a:srgbClr val="D9186D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AA1FA-6D14-2E28-BB2C-43071C0E6270}"/>
              </a:ext>
            </a:extLst>
          </p:cNvPr>
          <p:cNvSpPr/>
          <p:nvPr userDrawn="1"/>
        </p:nvSpPr>
        <p:spPr>
          <a:xfrm>
            <a:off x="514224" y="3965128"/>
            <a:ext cx="3575807" cy="2324797"/>
          </a:xfrm>
          <a:prstGeom prst="rect">
            <a:avLst/>
          </a:prstGeom>
          <a:gradFill>
            <a:gsLst>
              <a:gs pos="0">
                <a:srgbClr val="D9186D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247E82-2FF4-093D-D38E-2E118AFE5D03}"/>
              </a:ext>
            </a:extLst>
          </p:cNvPr>
          <p:cNvSpPr/>
          <p:nvPr userDrawn="1"/>
        </p:nvSpPr>
        <p:spPr>
          <a:xfrm>
            <a:off x="4304985" y="3965128"/>
            <a:ext cx="3575807" cy="2324797"/>
          </a:xfrm>
          <a:prstGeom prst="rect">
            <a:avLst/>
          </a:prstGeom>
          <a:gradFill>
            <a:gsLst>
              <a:gs pos="0">
                <a:srgbClr val="D9186D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162A9-9096-1831-AA9C-8A37C3E378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3520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13E5251-F155-7871-3792-CBDF1E17D5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207" y="1482634"/>
            <a:ext cx="11153519" cy="646612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6F5AFD4-0901-5AEF-F59C-0D207A39C1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99424" y="2227768"/>
            <a:ext cx="3575304" cy="173736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1DD8C2A-4492-7674-D232-B9062F5069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05091" y="4539666"/>
            <a:ext cx="3145536" cy="151710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C312164-1E11-A19C-6DEF-902D9F54F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4855" y="4139051"/>
            <a:ext cx="3145536" cy="343046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AF459A8-5D2F-C669-DD28-D1BCB6C3F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37321" y="2227768"/>
            <a:ext cx="3575304" cy="173736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09A075A-5377-B0A6-F771-2BC5A3C9C8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22967" y="2227768"/>
            <a:ext cx="3575304" cy="173736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D070C87-1C2F-1D2D-A8EF-DD6BE5236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29925" y="4539666"/>
            <a:ext cx="3145536" cy="151710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DCCD8D-8A2F-E350-AD46-048A1CF4A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29689" y="4139051"/>
            <a:ext cx="3145536" cy="343046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8160E4A-7B63-2941-12A0-3070FE9C2C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5571" y="4539666"/>
            <a:ext cx="3145536" cy="151710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2DF97E9-2E07-8ABF-83E8-0A4BBC1AD43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5335" y="4139051"/>
            <a:ext cx="3145536" cy="343046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E128B0-B6B6-E820-927C-BBBDC2B14B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0394"/>
            <a:ext cx="11153520" cy="421297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8CF6DB3-07B6-D6C5-9285-7C197DE0F28C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AFE9C-6035-6C6E-5641-736577F038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28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_3 Picture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A5AA95D-FD30-4266-1E9E-EC435B185D3A}"/>
              </a:ext>
            </a:extLst>
          </p:cNvPr>
          <p:cNvSpPr/>
          <p:nvPr userDrawn="1"/>
        </p:nvSpPr>
        <p:spPr>
          <a:xfrm>
            <a:off x="8091151" y="3965128"/>
            <a:ext cx="3575807" cy="2324797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AA1FA-6D14-2E28-BB2C-43071C0E6270}"/>
              </a:ext>
            </a:extLst>
          </p:cNvPr>
          <p:cNvSpPr/>
          <p:nvPr userDrawn="1"/>
        </p:nvSpPr>
        <p:spPr>
          <a:xfrm>
            <a:off x="514224" y="3965128"/>
            <a:ext cx="3575807" cy="2324797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247E82-2FF4-093D-D38E-2E118AFE5D03}"/>
              </a:ext>
            </a:extLst>
          </p:cNvPr>
          <p:cNvSpPr/>
          <p:nvPr userDrawn="1"/>
        </p:nvSpPr>
        <p:spPr>
          <a:xfrm>
            <a:off x="4304985" y="3965128"/>
            <a:ext cx="3575807" cy="2324797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162A9-9096-1831-AA9C-8A37C3E378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3520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13E5251-F155-7871-3792-CBDF1E17D5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207" y="1482634"/>
            <a:ext cx="11153519" cy="646612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6F5AFD4-0901-5AEF-F59C-0D207A39C1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99424" y="2227768"/>
            <a:ext cx="3575304" cy="173736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1DD8C2A-4492-7674-D232-B9062F5069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05091" y="4539666"/>
            <a:ext cx="3145536" cy="151710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C312164-1E11-A19C-6DEF-902D9F54F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4855" y="4139051"/>
            <a:ext cx="3145536" cy="343046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AF459A8-5D2F-C669-DD28-D1BCB6C3F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37321" y="2227768"/>
            <a:ext cx="3575304" cy="173736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09A075A-5377-B0A6-F771-2BC5A3C9C8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22967" y="2227768"/>
            <a:ext cx="3575304" cy="173736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D070C87-1C2F-1D2D-A8EF-DD6BE5236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29925" y="4539666"/>
            <a:ext cx="3145536" cy="151710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DCCD8D-8A2F-E350-AD46-048A1CF4A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29689" y="4139051"/>
            <a:ext cx="3145536" cy="343046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8160E4A-7B63-2941-12A0-3070FE9C2C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5571" y="4539666"/>
            <a:ext cx="3145536" cy="1517107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2DF97E9-2E07-8ABF-83E8-0A4BBC1AD43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5335" y="4139051"/>
            <a:ext cx="3145536" cy="343046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D7E128B0-B6B6-E820-927C-BBBDC2B14B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0394"/>
            <a:ext cx="11153520" cy="421297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8CF6DB3-07B6-D6C5-9285-7C197DE0F28C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F1D05B-D74C-2518-81F3-E4C6D73C0B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64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s_4 Pictures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82FC3F-AE73-6660-43F3-64FC40F517AF}"/>
              </a:ext>
            </a:extLst>
          </p:cNvPr>
          <p:cNvSpPr/>
          <p:nvPr userDrawn="1"/>
        </p:nvSpPr>
        <p:spPr>
          <a:xfrm>
            <a:off x="518819" y="3666043"/>
            <a:ext cx="2670683" cy="2623881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7E81C-BD5A-88E4-837A-A1E421659405}"/>
              </a:ext>
            </a:extLst>
          </p:cNvPr>
          <p:cNvSpPr/>
          <p:nvPr userDrawn="1"/>
        </p:nvSpPr>
        <p:spPr>
          <a:xfrm>
            <a:off x="3344231" y="3666043"/>
            <a:ext cx="2670683" cy="2623882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C9D91-AEB6-59BF-0EBD-3D900EA8612B}"/>
              </a:ext>
            </a:extLst>
          </p:cNvPr>
          <p:cNvSpPr/>
          <p:nvPr userDrawn="1"/>
        </p:nvSpPr>
        <p:spPr>
          <a:xfrm>
            <a:off x="6180529" y="3666043"/>
            <a:ext cx="2670683" cy="2623882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35DE8-D72E-D4FE-D3C4-83F7136150DD}"/>
              </a:ext>
            </a:extLst>
          </p:cNvPr>
          <p:cNvSpPr/>
          <p:nvPr userDrawn="1"/>
        </p:nvSpPr>
        <p:spPr>
          <a:xfrm>
            <a:off x="9002312" y="3666043"/>
            <a:ext cx="2670683" cy="2623882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0F85B1B-D3CA-E768-D33C-A5F7B7A9A1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9113" y="2227769"/>
            <a:ext cx="2670175" cy="143827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BF0BA17-C2ED-645C-5A11-49AD29D756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893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BA52E8B-8848-416D-9148-A5316449AB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444" y="4369052"/>
            <a:ext cx="2286000" cy="169050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3F24121-E541-C0B2-B0D9-FA3242C54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207" y="1482634"/>
            <a:ext cx="11158937" cy="646612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6E4E543-5E5B-EF00-9896-94EBF468DC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9208" y="3837807"/>
            <a:ext cx="2286000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9129827A-2B87-EA99-1F0D-2F9EA9D50A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53753" y="2227769"/>
            <a:ext cx="2670175" cy="143827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171E92BD-E7E6-2F2F-CE49-23EAB3A922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084" y="4369052"/>
            <a:ext cx="2286000" cy="169050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00B37226-80A9-7484-5029-6EB8D400A7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23848" y="3837807"/>
            <a:ext cx="2286000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E4962204-F4F8-8B3E-F11A-73455D3367F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88393" y="2227769"/>
            <a:ext cx="2670175" cy="143827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A184156B-FE5B-BB24-1B3E-1A5D02DA0C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8724" y="4369052"/>
            <a:ext cx="2286000" cy="169050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5745060-6327-AB0D-5BDE-B720F53543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8488" y="3837807"/>
            <a:ext cx="2286000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32ACD34B-C170-3566-E0B9-0084FD65D84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009970" y="2227769"/>
            <a:ext cx="2670175" cy="143827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306F2E5F-C17C-B255-DD94-91A0451BA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0301" y="4369052"/>
            <a:ext cx="2286000" cy="169050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3BB67DDC-E9BC-4E27-F2B8-78256E0134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80065" y="3837807"/>
            <a:ext cx="2286000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53A1375E-CF15-8E1C-33E5-9BBD6CA730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1207" y="1020394"/>
            <a:ext cx="11158937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BF34555-1AC4-5D63-43D2-C4AC192F6A91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79B9B-2269-EE99-C5F1-8D07801A5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56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s_4 Pictures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82FC3F-AE73-6660-43F3-64FC40F517AF}"/>
              </a:ext>
            </a:extLst>
          </p:cNvPr>
          <p:cNvSpPr/>
          <p:nvPr userDrawn="1"/>
        </p:nvSpPr>
        <p:spPr>
          <a:xfrm>
            <a:off x="518819" y="3666043"/>
            <a:ext cx="2670683" cy="2623881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7E81C-BD5A-88E4-837A-A1E421659405}"/>
              </a:ext>
            </a:extLst>
          </p:cNvPr>
          <p:cNvSpPr/>
          <p:nvPr userDrawn="1"/>
        </p:nvSpPr>
        <p:spPr>
          <a:xfrm>
            <a:off x="3344231" y="3666043"/>
            <a:ext cx="2670683" cy="2623882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C9D91-AEB6-59BF-0EBD-3D900EA8612B}"/>
              </a:ext>
            </a:extLst>
          </p:cNvPr>
          <p:cNvSpPr/>
          <p:nvPr userDrawn="1"/>
        </p:nvSpPr>
        <p:spPr>
          <a:xfrm>
            <a:off x="6180529" y="3666043"/>
            <a:ext cx="2670683" cy="2623882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35DE8-D72E-D4FE-D3C4-83F7136150DD}"/>
              </a:ext>
            </a:extLst>
          </p:cNvPr>
          <p:cNvSpPr/>
          <p:nvPr userDrawn="1"/>
        </p:nvSpPr>
        <p:spPr>
          <a:xfrm>
            <a:off x="9002312" y="3666043"/>
            <a:ext cx="2670683" cy="2623882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0F85B1B-D3CA-E768-D33C-A5F7B7A9A1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9113" y="2227769"/>
            <a:ext cx="2670175" cy="143827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BF0BA17-C2ED-645C-5A11-49AD29D756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893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BA52E8B-8848-416D-9148-A5316449AB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444" y="4369052"/>
            <a:ext cx="2286000" cy="169050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3F24121-E541-C0B2-B0D9-FA3242C54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207" y="1482634"/>
            <a:ext cx="11158937" cy="646612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6E4E543-5E5B-EF00-9896-94EBF468DC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9208" y="3837807"/>
            <a:ext cx="2286000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9129827A-2B87-EA99-1F0D-2F9EA9D50A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53753" y="2227769"/>
            <a:ext cx="2670175" cy="143827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171E92BD-E7E6-2F2F-CE49-23EAB3A922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084" y="4369052"/>
            <a:ext cx="2286000" cy="169050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00B37226-80A9-7484-5029-6EB8D400A7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23848" y="3837807"/>
            <a:ext cx="2286000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E4962204-F4F8-8B3E-F11A-73455D3367F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88393" y="2227769"/>
            <a:ext cx="2670175" cy="143827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A184156B-FE5B-BB24-1B3E-1A5D02DA0C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8724" y="4369052"/>
            <a:ext cx="2286000" cy="169050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5745060-6327-AB0D-5BDE-B720F53543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8488" y="3837807"/>
            <a:ext cx="2286000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32ACD34B-C170-3566-E0B9-0084FD65D84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009970" y="2227769"/>
            <a:ext cx="2670175" cy="143827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306F2E5F-C17C-B255-DD94-91A0451BA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0301" y="4369052"/>
            <a:ext cx="2286000" cy="169050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3BB67DDC-E9BC-4E27-F2B8-78256E0134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80065" y="3837807"/>
            <a:ext cx="2286000" cy="34304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53A1375E-CF15-8E1C-33E5-9BBD6CA730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1207" y="1020394"/>
            <a:ext cx="11158937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BF34555-1AC4-5D63-43D2-C4AC192F6A91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7D92E-F62F-4B7D-3762-70FF99118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79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_2_Icons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088E42-2AC3-2E7A-C14F-741FBE5D9CBF}"/>
              </a:ext>
            </a:extLst>
          </p:cNvPr>
          <p:cNvSpPr/>
          <p:nvPr userDrawn="1"/>
        </p:nvSpPr>
        <p:spPr>
          <a:xfrm>
            <a:off x="6206264" y="2400807"/>
            <a:ext cx="5459703" cy="3889118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64D277-81A6-3544-E14B-5BE90C978C46}"/>
              </a:ext>
            </a:extLst>
          </p:cNvPr>
          <p:cNvSpPr/>
          <p:nvPr userDrawn="1"/>
        </p:nvSpPr>
        <p:spPr>
          <a:xfrm>
            <a:off x="518818" y="2400807"/>
            <a:ext cx="5458968" cy="3889118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717099-F587-B1B0-932A-8CA1D35480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44759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16E49C30-31F3-A15F-82EB-155EDCF41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0394"/>
            <a:ext cx="11144760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9F0BB63-DE30-5B5C-531C-B16BE733C7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" y="1482371"/>
            <a:ext cx="11145267" cy="68738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30960DF1-A745-495A-3A60-9D374DFEB3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0718" y="3823206"/>
            <a:ext cx="4773168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23C8CAF-1E83-82F2-CFBD-6F94B0E053A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0717" y="4272331"/>
            <a:ext cx="4773168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9839EA21-4484-985E-CE06-EB0D0EBFEC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4253" y="3823206"/>
            <a:ext cx="4773168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D425E06-F009-46E1-CF92-AC20E8831A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252" y="4272331"/>
            <a:ext cx="4773168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9B36D63A-3771-3CD1-311B-7C21591364F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44252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823E155E-41EA-C172-2775-2EA60044FF7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40717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AE268AE-2984-7D32-BD25-4430E6BB8B21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15D1A-488E-ABD7-7463-1BB4643D67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5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_2_Icons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088E42-2AC3-2E7A-C14F-741FBE5D9CBF}"/>
              </a:ext>
            </a:extLst>
          </p:cNvPr>
          <p:cNvSpPr/>
          <p:nvPr userDrawn="1"/>
        </p:nvSpPr>
        <p:spPr>
          <a:xfrm>
            <a:off x="6206264" y="2400807"/>
            <a:ext cx="5459703" cy="388911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64D277-81A6-3544-E14B-5BE90C978C46}"/>
              </a:ext>
            </a:extLst>
          </p:cNvPr>
          <p:cNvSpPr/>
          <p:nvPr userDrawn="1"/>
        </p:nvSpPr>
        <p:spPr>
          <a:xfrm>
            <a:off x="518818" y="2400807"/>
            <a:ext cx="5458968" cy="388911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717099-F587-B1B0-932A-8CA1D35480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44759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16E49C30-31F3-A15F-82EB-155EDCF41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0394"/>
            <a:ext cx="11144760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9F0BB63-DE30-5B5C-531C-B16BE733C7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" y="1482371"/>
            <a:ext cx="11145267" cy="68738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30960DF1-A745-495A-3A60-9D374DFEB3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0718" y="3823206"/>
            <a:ext cx="4773168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23C8CAF-1E83-82F2-CFBD-6F94B0E053A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0717" y="4272331"/>
            <a:ext cx="4773168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9839EA21-4484-985E-CE06-EB0D0EBFEC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4253" y="3823206"/>
            <a:ext cx="4773168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D425E06-F009-46E1-CF92-AC20E8831A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252" y="4272331"/>
            <a:ext cx="4773168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9B36D63A-3771-3CD1-311B-7C21591364F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44252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823E155E-41EA-C172-2775-2EA60044FF7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540717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AE268AE-2984-7D32-BD25-4430E6BB8B21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B6C7BE-2206-C6C0-88EF-90766DCF3E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57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_3_Icons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4629FF-C3B7-B56A-EAD0-F79CB5416EB6}"/>
              </a:ext>
            </a:extLst>
          </p:cNvPr>
          <p:cNvSpPr/>
          <p:nvPr userDrawn="1"/>
        </p:nvSpPr>
        <p:spPr>
          <a:xfrm>
            <a:off x="8090479" y="2400807"/>
            <a:ext cx="3575488" cy="3889118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75937-60EC-77D2-9D4A-5097CE4E9D4A}"/>
              </a:ext>
            </a:extLst>
          </p:cNvPr>
          <p:cNvSpPr/>
          <p:nvPr userDrawn="1"/>
        </p:nvSpPr>
        <p:spPr>
          <a:xfrm>
            <a:off x="518819" y="2400807"/>
            <a:ext cx="3575488" cy="3889118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0AD48-D820-7B9A-E253-CE858FCD49A3}"/>
              </a:ext>
            </a:extLst>
          </p:cNvPr>
          <p:cNvSpPr/>
          <p:nvPr userDrawn="1"/>
        </p:nvSpPr>
        <p:spPr>
          <a:xfrm>
            <a:off x="4304648" y="2400807"/>
            <a:ext cx="3575488" cy="3889118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5B8A5-B2CD-F028-0092-AA7918A581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44759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A8688150-89D2-7794-751F-185273B583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0394"/>
            <a:ext cx="11144760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4ABB088-F74E-5F6A-34D0-8A869930A3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" y="1482371"/>
            <a:ext cx="11145267" cy="68738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F15BE2C8-1C70-DF20-737F-F0B041BFA1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852" y="3823206"/>
            <a:ext cx="3099816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4AB9C-BC42-DA7A-10ED-533140EAE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9851" y="4272331"/>
            <a:ext cx="3099816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EF85A4D1-F65D-6C23-618D-A5A51C415F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52399" y="3823206"/>
            <a:ext cx="3099816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2F606F-EF4B-8317-14CF-5C7314D3D8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2398" y="4272331"/>
            <a:ext cx="3099816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1">
            <a:extLst>
              <a:ext uri="{FF2B5EF4-FFF2-40B4-BE49-F238E27FC236}">
                <a16:creationId xmlns:a16="http://schemas.microsoft.com/office/drawing/2014/main" id="{697AF93B-04A2-32CB-CE01-A365951A4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32448" y="3823206"/>
            <a:ext cx="3099816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7A99C79-52CA-6C24-BDCA-C97797C07C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32447" y="4272331"/>
            <a:ext cx="3099816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7A7DC0A7-B34B-BA2C-CE84-FBE5ACF2333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9851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0AC234B5-76AD-06FF-0154-AA708CA992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56984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1B5341C4-CD4A-CD29-B76B-667AAAD414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32447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6A10E48-4714-4609-FA83-D9A0EBC5A388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8EBF7-F826-C331-0C91-BE031833F9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34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_3_Icons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4629FF-C3B7-B56A-EAD0-F79CB5416EB6}"/>
              </a:ext>
            </a:extLst>
          </p:cNvPr>
          <p:cNvSpPr/>
          <p:nvPr userDrawn="1"/>
        </p:nvSpPr>
        <p:spPr>
          <a:xfrm>
            <a:off x="8090479" y="2400807"/>
            <a:ext cx="3575488" cy="388911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75937-60EC-77D2-9D4A-5097CE4E9D4A}"/>
              </a:ext>
            </a:extLst>
          </p:cNvPr>
          <p:cNvSpPr/>
          <p:nvPr userDrawn="1"/>
        </p:nvSpPr>
        <p:spPr>
          <a:xfrm>
            <a:off x="518819" y="2400807"/>
            <a:ext cx="3575488" cy="388911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0AD48-D820-7B9A-E253-CE858FCD49A3}"/>
              </a:ext>
            </a:extLst>
          </p:cNvPr>
          <p:cNvSpPr/>
          <p:nvPr userDrawn="1"/>
        </p:nvSpPr>
        <p:spPr>
          <a:xfrm>
            <a:off x="4304648" y="2400807"/>
            <a:ext cx="3575488" cy="388911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5B8A5-B2CD-F028-0092-AA7918A581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44759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A8688150-89D2-7794-751F-185273B583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0394"/>
            <a:ext cx="11144760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4ABB088-F74E-5F6A-34D0-8A869930A3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" y="1482371"/>
            <a:ext cx="11145267" cy="68738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F15BE2C8-1C70-DF20-737F-F0B041BFA1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852" y="3823206"/>
            <a:ext cx="3099816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24AB9C-BC42-DA7A-10ED-533140EAE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9851" y="4272331"/>
            <a:ext cx="3099816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EF85A4D1-F65D-6C23-618D-A5A51C415F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52399" y="3823206"/>
            <a:ext cx="3099816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2F606F-EF4B-8317-14CF-5C7314D3D8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2398" y="4272331"/>
            <a:ext cx="3099816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1">
            <a:extLst>
              <a:ext uri="{FF2B5EF4-FFF2-40B4-BE49-F238E27FC236}">
                <a16:creationId xmlns:a16="http://schemas.microsoft.com/office/drawing/2014/main" id="{697AF93B-04A2-32CB-CE01-A365951A4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32448" y="3823206"/>
            <a:ext cx="3099816" cy="3270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7A99C79-52CA-6C24-BDCA-C97797C07C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32447" y="4272331"/>
            <a:ext cx="3099816" cy="178722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7A7DC0A7-B34B-BA2C-CE84-FBE5ACF2333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9851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0AC234B5-76AD-06FF-0154-AA708CA992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556984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1B5341C4-CD4A-CD29-B76B-667AAAD414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32447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6A10E48-4714-4609-FA83-D9A0EBC5A388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E08891-3E92-ED4C-A478-4A2E9A8F6B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66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s_4_icons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F95945D-7EDA-001C-0E39-83A19DA6D0B4}"/>
              </a:ext>
            </a:extLst>
          </p:cNvPr>
          <p:cNvSpPr/>
          <p:nvPr userDrawn="1"/>
        </p:nvSpPr>
        <p:spPr>
          <a:xfrm>
            <a:off x="518819" y="2400807"/>
            <a:ext cx="2670683" cy="3889118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18861-C01A-57F4-BC4C-9C0B5B18B100}"/>
              </a:ext>
            </a:extLst>
          </p:cNvPr>
          <p:cNvSpPr/>
          <p:nvPr userDrawn="1"/>
        </p:nvSpPr>
        <p:spPr>
          <a:xfrm>
            <a:off x="6174410" y="2400807"/>
            <a:ext cx="2670683" cy="3889118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6819D7-881C-3CEB-470E-6DC409971BB6}"/>
              </a:ext>
            </a:extLst>
          </p:cNvPr>
          <p:cNvSpPr/>
          <p:nvPr userDrawn="1"/>
        </p:nvSpPr>
        <p:spPr>
          <a:xfrm>
            <a:off x="3346614" y="2400807"/>
            <a:ext cx="2670683" cy="3889118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C4A84-7F4D-0305-7C2D-CC9B97679D85}"/>
              </a:ext>
            </a:extLst>
          </p:cNvPr>
          <p:cNvSpPr/>
          <p:nvPr userDrawn="1"/>
        </p:nvSpPr>
        <p:spPr>
          <a:xfrm>
            <a:off x="9002205" y="2400807"/>
            <a:ext cx="2670683" cy="3889118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4C836-CBE0-C9E6-2AC7-2AB9A1048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475488"/>
            <a:ext cx="11152188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E72E4F16-28C3-F718-DEFF-3E8F7BDF02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00" y="1020394"/>
            <a:ext cx="11152188" cy="421297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33FFB05-B263-8017-1C35-5AA96ECBA2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" y="1482371"/>
            <a:ext cx="11152188" cy="68738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13F33584-4E6E-5317-AEFA-26D69EEEB1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2150" y="3823206"/>
            <a:ext cx="2325688" cy="3270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4DC980C-B301-B763-008D-7D3988E56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2150" y="4272331"/>
            <a:ext cx="2325689" cy="1787222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2515C91D-C674-CF61-7E36-5AB25614FC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26790" y="3823206"/>
            <a:ext cx="2325688" cy="3270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B897F6-D588-60F3-24AA-91608D9272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6790" y="4272331"/>
            <a:ext cx="2325689" cy="1787222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1">
            <a:extLst>
              <a:ext uri="{FF2B5EF4-FFF2-40B4-BE49-F238E27FC236}">
                <a16:creationId xmlns:a16="http://schemas.microsoft.com/office/drawing/2014/main" id="{C8347092-C88B-388A-9BDB-F0619AC68B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8366" y="3823206"/>
            <a:ext cx="2325688" cy="3270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80C861E-85E5-35DB-17E7-E7650CB174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48366" y="4272331"/>
            <a:ext cx="2325689" cy="1787222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A652D0A7-A95D-432F-FF6B-54A01E43E5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3005" y="3823206"/>
            <a:ext cx="2325688" cy="3270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850E759-4782-976D-F3E5-D2D7A80F2A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83005" y="4272331"/>
            <a:ext cx="2325689" cy="1787222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1AE5A84B-80FF-0483-C537-EF52958962C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13040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0E13FC23-EFBD-BBCF-6A52-DCD23CA4E59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518870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1CD6A438-1329-F619-FD67-A6631BFDD47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337226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E82CF7E-05E1-7F7E-3BCB-E620E462327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93161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BEE9A283-3A62-47A8-7ED9-B6749EACB225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CFCB4-54EE-1067-6417-9BB8A29B8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37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s_4_icons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F95945D-7EDA-001C-0E39-83A19DA6D0B4}"/>
              </a:ext>
            </a:extLst>
          </p:cNvPr>
          <p:cNvSpPr/>
          <p:nvPr userDrawn="1"/>
        </p:nvSpPr>
        <p:spPr>
          <a:xfrm>
            <a:off x="518819" y="2400807"/>
            <a:ext cx="2670683" cy="388911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18861-C01A-57F4-BC4C-9C0B5B18B100}"/>
              </a:ext>
            </a:extLst>
          </p:cNvPr>
          <p:cNvSpPr/>
          <p:nvPr userDrawn="1"/>
        </p:nvSpPr>
        <p:spPr>
          <a:xfrm>
            <a:off x="6174410" y="2400807"/>
            <a:ext cx="2670683" cy="388911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6819D7-881C-3CEB-470E-6DC409971BB6}"/>
              </a:ext>
            </a:extLst>
          </p:cNvPr>
          <p:cNvSpPr/>
          <p:nvPr userDrawn="1"/>
        </p:nvSpPr>
        <p:spPr>
          <a:xfrm>
            <a:off x="3346614" y="2400807"/>
            <a:ext cx="2670683" cy="388911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C4A84-7F4D-0305-7C2D-CC9B97679D85}"/>
              </a:ext>
            </a:extLst>
          </p:cNvPr>
          <p:cNvSpPr/>
          <p:nvPr userDrawn="1"/>
        </p:nvSpPr>
        <p:spPr>
          <a:xfrm>
            <a:off x="9002205" y="2400807"/>
            <a:ext cx="2670683" cy="3889118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4C836-CBE0-C9E6-2AC7-2AB9A1048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475488"/>
            <a:ext cx="11152188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E72E4F16-28C3-F718-DEFF-3E8F7BDF02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00" y="1020394"/>
            <a:ext cx="11152188" cy="421297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33FFB05-B263-8017-1C35-5AA96ECBA2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00" y="1482371"/>
            <a:ext cx="11152188" cy="68738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13F33584-4E6E-5317-AEFA-26D69EEEB1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2150" y="3823206"/>
            <a:ext cx="2325688" cy="3270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4DC980C-B301-B763-008D-7D3988E56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2150" y="4272331"/>
            <a:ext cx="2325689" cy="1787222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2515C91D-C674-CF61-7E36-5AB25614FC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26790" y="3823206"/>
            <a:ext cx="2325688" cy="3270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B897F6-D588-60F3-24AA-91608D9272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26790" y="4272331"/>
            <a:ext cx="2325689" cy="1787222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1">
            <a:extLst>
              <a:ext uri="{FF2B5EF4-FFF2-40B4-BE49-F238E27FC236}">
                <a16:creationId xmlns:a16="http://schemas.microsoft.com/office/drawing/2014/main" id="{C8347092-C88B-388A-9BDB-F0619AC68B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8366" y="3823206"/>
            <a:ext cx="2325688" cy="3270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80C861E-85E5-35DB-17E7-E7650CB174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48366" y="4272331"/>
            <a:ext cx="2325689" cy="1787222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A652D0A7-A95D-432F-FF6B-54A01E43E5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3005" y="3823206"/>
            <a:ext cx="2325688" cy="3270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850E759-4782-976D-F3E5-D2D7A80F2A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83005" y="4272331"/>
            <a:ext cx="2325689" cy="1787222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1AE5A84B-80FF-0483-C537-EF52958962C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13040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algn="ctr">
              <a:defRPr sz="1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0E13FC23-EFBD-BBCF-6A52-DCD23CA4E59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518870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algn="ctr">
              <a:defRPr sz="1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1CD6A438-1329-F619-FD67-A6631BFDD47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337226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algn="ctr">
              <a:defRPr sz="1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E82CF7E-05E1-7F7E-3BCB-E620E462327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93161" y="2509514"/>
            <a:ext cx="1170776" cy="1168640"/>
          </a:xfrm>
          <a:prstGeom prst="ellipse">
            <a:avLst/>
          </a:prstGeom>
        </p:spPr>
        <p:txBody>
          <a:bodyPr anchor="t">
            <a:normAutofit/>
          </a:bodyPr>
          <a:lstStyle>
            <a:lvl1pPr algn="ctr">
              <a:defRPr sz="1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BEE9A283-3A62-47A8-7ED9-B6749EACB225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BC963B-E0E6-60B7-EE3A-C9872A2798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2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5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blue jacket&#10;&#10;Description automatically generated">
            <a:extLst>
              <a:ext uri="{FF2B5EF4-FFF2-40B4-BE49-F238E27FC236}">
                <a16:creationId xmlns:a16="http://schemas.microsoft.com/office/drawing/2014/main" id="{9A580B32-5FA1-F8DB-8B69-C17E26D913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3" y="0"/>
            <a:ext cx="1234440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3A277-994C-9914-7C7E-A8901FA76D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2626121"/>
            <a:ext cx="5484085" cy="16057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0D58B-C0F2-2C73-EC07-FB09BB6409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9834" y="4298755"/>
            <a:ext cx="2401888" cy="681038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01.01.23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658CB-712F-E570-8243-DD7C0392EA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FD1141F-BB9D-1E7E-6509-04F63741C5C9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112771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E7E1-A924-C753-9282-DE3C5DB46C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433499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3E31B633-5DBE-CFDC-9B3A-CF2491B6F7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8" y="1024128"/>
            <a:ext cx="4334998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C0149A8-2EB3-2A4A-CA42-EE2DF8698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700" y="2157984"/>
            <a:ext cx="4335505" cy="358790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1982AB-90B1-1C1B-03CA-AE409738AB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44806" y="1015644"/>
            <a:ext cx="2051050" cy="8318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5000" b="1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64%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3F6153C-5DB9-7407-CB3E-1E00475AFC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33892" y="1015645"/>
            <a:ext cx="3136900" cy="831850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7890EB-AB85-40BB-09E1-CE2AD0346756}"/>
              </a:ext>
            </a:extLst>
          </p:cNvPr>
          <p:cNvGrpSpPr/>
          <p:nvPr userDrawn="1"/>
        </p:nvGrpSpPr>
        <p:grpSpPr>
          <a:xfrm>
            <a:off x="6308200" y="2095018"/>
            <a:ext cx="5362592" cy="2766350"/>
            <a:chOff x="6736466" y="2095018"/>
            <a:chExt cx="4514126" cy="276635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B95A3D-F1B8-0612-6152-DD125EB27B03}"/>
                </a:ext>
              </a:extLst>
            </p:cNvPr>
            <p:cNvCxnSpPr/>
            <p:nvPr/>
          </p:nvCxnSpPr>
          <p:spPr>
            <a:xfrm>
              <a:off x="6736466" y="2095018"/>
              <a:ext cx="4514126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4C0AB19-0127-FFDB-BDBC-521D73DAB8DA}"/>
                </a:ext>
              </a:extLst>
            </p:cNvPr>
            <p:cNvCxnSpPr/>
            <p:nvPr/>
          </p:nvCxnSpPr>
          <p:spPr>
            <a:xfrm>
              <a:off x="6736466" y="3483980"/>
              <a:ext cx="4514126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50D4C3-96A3-099B-7578-8B06E816C050}"/>
                </a:ext>
              </a:extLst>
            </p:cNvPr>
            <p:cNvCxnSpPr/>
            <p:nvPr/>
          </p:nvCxnSpPr>
          <p:spPr>
            <a:xfrm>
              <a:off x="6736466" y="4861368"/>
              <a:ext cx="4514126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13A5E3-9367-4BC6-C449-1A970E012B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44806" y="2357500"/>
            <a:ext cx="2051050" cy="8318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5000" b="1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+50%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C991488-FFEE-BD00-61C7-816AF09CF4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33892" y="2357501"/>
            <a:ext cx="3136900" cy="831850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E18D51-A10B-CED9-C1D5-186D6DA8CE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4806" y="3756809"/>
            <a:ext cx="2051050" cy="8318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5000" b="1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85%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A70E582-57CA-E9B8-CEF2-C98CC24953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533892" y="3756810"/>
            <a:ext cx="3136900" cy="831850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ACF4F03-FADB-9E99-892A-7FE35382823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44806" y="5128409"/>
            <a:ext cx="2051050" cy="8318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5000" b="1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75B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B0D3E34-EFAF-FB93-524E-BBE3F603E0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533892" y="5128410"/>
            <a:ext cx="3136900" cy="831850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35420C4-24B0-D8EC-40FC-25D6525A0655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2FBC7-3AE5-B302-4DC8-603D8A183D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71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E7E1-A924-C753-9282-DE3C5DB46C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433499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3E31B633-5DBE-CFDC-9B3A-CF2491B6F7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8" y="1024128"/>
            <a:ext cx="4334998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C0149A8-2EB3-2A4A-CA42-EE2DF8698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700" y="2157984"/>
            <a:ext cx="4335505" cy="358790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1982AB-90B1-1C1B-03CA-AE409738AB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44806" y="1015644"/>
            <a:ext cx="2051050" cy="8318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5000" b="1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64%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3F6153C-5DB9-7407-CB3E-1E00475AFC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33892" y="1015645"/>
            <a:ext cx="3136900" cy="831850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7890EB-AB85-40BB-09E1-CE2AD0346756}"/>
              </a:ext>
            </a:extLst>
          </p:cNvPr>
          <p:cNvGrpSpPr/>
          <p:nvPr userDrawn="1"/>
        </p:nvGrpSpPr>
        <p:grpSpPr>
          <a:xfrm>
            <a:off x="6308200" y="2095018"/>
            <a:ext cx="5362592" cy="2766350"/>
            <a:chOff x="6736466" y="2095018"/>
            <a:chExt cx="4514126" cy="276635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B95A3D-F1B8-0612-6152-DD125EB27B03}"/>
                </a:ext>
              </a:extLst>
            </p:cNvPr>
            <p:cNvCxnSpPr/>
            <p:nvPr/>
          </p:nvCxnSpPr>
          <p:spPr>
            <a:xfrm>
              <a:off x="6736466" y="2095018"/>
              <a:ext cx="45141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4C0AB19-0127-FFDB-BDBC-521D73DAB8DA}"/>
                </a:ext>
              </a:extLst>
            </p:cNvPr>
            <p:cNvCxnSpPr/>
            <p:nvPr/>
          </p:nvCxnSpPr>
          <p:spPr>
            <a:xfrm>
              <a:off x="6736466" y="3483980"/>
              <a:ext cx="45141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50D4C3-96A3-099B-7578-8B06E816C050}"/>
                </a:ext>
              </a:extLst>
            </p:cNvPr>
            <p:cNvCxnSpPr/>
            <p:nvPr/>
          </p:nvCxnSpPr>
          <p:spPr>
            <a:xfrm>
              <a:off x="6736466" y="4861368"/>
              <a:ext cx="45141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13A5E3-9367-4BC6-C449-1A970E012B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44806" y="2357500"/>
            <a:ext cx="2051050" cy="8318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5000" b="1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+50%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C991488-FFEE-BD00-61C7-816AF09CF4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33892" y="2357501"/>
            <a:ext cx="3136900" cy="831850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E18D51-A10B-CED9-C1D5-186D6DA8CE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4806" y="3756809"/>
            <a:ext cx="2051050" cy="8318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5000" b="1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85%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A70E582-57CA-E9B8-CEF2-C98CC24953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533892" y="3756810"/>
            <a:ext cx="3136900" cy="831850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ACF4F03-FADB-9E99-892A-7FE35382823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44806" y="5128409"/>
            <a:ext cx="2051050" cy="8318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5000" b="1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75B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B0D3E34-EFAF-FB93-524E-BBE3F603E0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533892" y="5128410"/>
            <a:ext cx="3136900" cy="831850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35420C4-24B0-D8EC-40FC-25D6525A0655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25558E-BF7D-828E-0BC5-240D95B0D4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93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Infographic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8F6C-5519-0E13-71E8-7FD76EA9EB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7118959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ED7B1CAF-9A22-03FA-0ABB-829E8048FB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4128"/>
            <a:ext cx="7118959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8018B75-D97B-6DB2-A01E-C02711E8AD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700" y="2157984"/>
            <a:ext cx="4335505" cy="358790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A85CA4-5928-1D8D-99FE-86B82A2B9DA3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E6A06-6828-5D15-A5E4-05518E0F5F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608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Infographic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8F6C-5519-0E13-71E8-7FD76EA9EB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7118959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ED7B1CAF-9A22-03FA-0ABB-829E8048FB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24128"/>
            <a:ext cx="7118959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8018B75-D97B-6DB2-A01E-C02711E8AD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700" y="2157984"/>
            <a:ext cx="4335505" cy="358790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A85CA4-5928-1D8D-99FE-86B82A2B9DA3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1EF07-A4C0-022B-FAEC-F434245208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edia_Holder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4C51157A-CEFA-3DE5-A1D1-B26FEE4F2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382229" y="0"/>
            <a:ext cx="6809772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C7D270-1932-1F5F-7966-26A38A5280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433499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98E6A978-5F48-A8F9-9605-50BFC232E5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8" y="1024128"/>
            <a:ext cx="4334998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65092E8-BD7D-D3A8-60AE-DE1CC04418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700" y="2157984"/>
            <a:ext cx="4335505" cy="358790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7A3034-E905-FD0E-A5C7-061C1DA51D99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C214F-B35F-1AA3-7A0D-DBBFA755CE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0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edia_Holder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4C51157A-CEFA-3DE5-A1D1-B26FEE4F28A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382229" y="0"/>
            <a:ext cx="6809772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C7D270-1932-1F5F-7966-26A38A5280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433499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98E6A978-5F48-A8F9-9605-50BFC232E5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8" y="1024128"/>
            <a:ext cx="4334998" cy="42129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65092E8-BD7D-D3A8-60AE-DE1CC04418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700" y="2157984"/>
            <a:ext cx="4335505" cy="358790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7A3034-E905-FD0E-A5C7-061C1DA51D99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C214F-B35F-1AA3-7A0D-DBBFA755C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612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s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1701EE-A9B0-DEED-3EF8-943BA0B77B94}"/>
              </a:ext>
            </a:extLst>
          </p:cNvPr>
          <p:cNvSpPr/>
          <p:nvPr userDrawn="1"/>
        </p:nvSpPr>
        <p:spPr>
          <a:xfrm>
            <a:off x="518819" y="1499736"/>
            <a:ext cx="2670683" cy="4561920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1E42B1-32ED-8926-9222-F89A89914771}"/>
              </a:ext>
            </a:extLst>
          </p:cNvPr>
          <p:cNvSpPr/>
          <p:nvPr userDrawn="1"/>
        </p:nvSpPr>
        <p:spPr>
          <a:xfrm>
            <a:off x="3344231" y="1499736"/>
            <a:ext cx="2670683" cy="4561920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E2DE2-0A5C-9350-17FF-9E24353D041B}"/>
              </a:ext>
            </a:extLst>
          </p:cNvPr>
          <p:cNvSpPr/>
          <p:nvPr userDrawn="1"/>
        </p:nvSpPr>
        <p:spPr>
          <a:xfrm>
            <a:off x="6180529" y="1499736"/>
            <a:ext cx="2670683" cy="4561920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4A93B0-78AE-AA7C-FCEE-02CA42B9621F}"/>
              </a:ext>
            </a:extLst>
          </p:cNvPr>
          <p:cNvSpPr/>
          <p:nvPr userDrawn="1"/>
        </p:nvSpPr>
        <p:spPr>
          <a:xfrm>
            <a:off x="9002312" y="1499736"/>
            <a:ext cx="2670683" cy="4561920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22D301-B151-E679-8F6B-7C7E48DD2841}"/>
              </a:ext>
            </a:extLst>
          </p:cNvPr>
          <p:cNvSpPr/>
          <p:nvPr userDrawn="1"/>
        </p:nvSpPr>
        <p:spPr>
          <a:xfrm>
            <a:off x="518819" y="1499736"/>
            <a:ext cx="2670683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408575-C9C5-1A41-5237-ADA2C2A4620C}"/>
              </a:ext>
            </a:extLst>
          </p:cNvPr>
          <p:cNvSpPr/>
          <p:nvPr userDrawn="1"/>
        </p:nvSpPr>
        <p:spPr>
          <a:xfrm>
            <a:off x="3344231" y="1499736"/>
            <a:ext cx="2670683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86E105-07AB-43AC-B546-73218F6C6A4E}"/>
              </a:ext>
            </a:extLst>
          </p:cNvPr>
          <p:cNvSpPr/>
          <p:nvPr userDrawn="1"/>
        </p:nvSpPr>
        <p:spPr>
          <a:xfrm>
            <a:off x="6180529" y="1499736"/>
            <a:ext cx="2670683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494AF3-7D88-CE67-CEE7-15159EE4F68B}"/>
              </a:ext>
            </a:extLst>
          </p:cNvPr>
          <p:cNvSpPr/>
          <p:nvPr userDrawn="1"/>
        </p:nvSpPr>
        <p:spPr>
          <a:xfrm>
            <a:off x="9002312" y="1499736"/>
            <a:ext cx="2670683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AF5EC-0DC1-4E33-B95B-397BB9EC5A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178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236CA8D1-7B71-1593-2FEF-031775BC93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63258"/>
            <a:ext cx="11151787" cy="348391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A8A2B98-BAF7-1C94-1930-E49A9C99DE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9207" y="1727678"/>
            <a:ext cx="2359851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72BAB71-6C29-1A9C-D87E-D92A9B63C7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5309" y="1727678"/>
            <a:ext cx="2359853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68A535B-213E-BDE8-97E9-997B333D09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9893" y="1727679"/>
            <a:ext cx="2359854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0A4758A-3587-05A8-BAF6-AB9966EF98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7724" y="1727679"/>
            <a:ext cx="2359854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Content Placeholder 16">
            <a:extLst>
              <a:ext uri="{FF2B5EF4-FFF2-40B4-BE49-F238E27FC236}">
                <a16:creationId xmlns:a16="http://schemas.microsoft.com/office/drawing/2014/main" id="{C0BC0141-1D88-851C-4552-8CBBBDC646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89207" y="2278433"/>
            <a:ext cx="2359851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2D49DDF2-A4D1-E21E-6393-9B1907E2DC2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515311" y="2278433"/>
            <a:ext cx="2359851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8DBE89BF-E5A5-5142-4BF0-FA1D6F4307C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329896" y="2278433"/>
            <a:ext cx="2359851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6">
            <a:extLst>
              <a:ext uri="{FF2B5EF4-FFF2-40B4-BE49-F238E27FC236}">
                <a16:creationId xmlns:a16="http://schemas.microsoft.com/office/drawing/2014/main" id="{9861021E-D17B-4994-7FEE-6750BF5F469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157724" y="2278433"/>
            <a:ext cx="2359851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466E82D-E07C-D921-B0BB-53E231795352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9926F-8CD0-2C3C-5863-319257B1BA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042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s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11701EE-A9B0-DEED-3EF8-943BA0B77B94}"/>
              </a:ext>
            </a:extLst>
          </p:cNvPr>
          <p:cNvSpPr/>
          <p:nvPr userDrawn="1"/>
        </p:nvSpPr>
        <p:spPr>
          <a:xfrm>
            <a:off x="518819" y="1499736"/>
            <a:ext cx="2670683" cy="4561920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1E42B1-32ED-8926-9222-F89A89914771}"/>
              </a:ext>
            </a:extLst>
          </p:cNvPr>
          <p:cNvSpPr/>
          <p:nvPr userDrawn="1"/>
        </p:nvSpPr>
        <p:spPr>
          <a:xfrm>
            <a:off x="3344231" y="1499736"/>
            <a:ext cx="2670683" cy="4561920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E2DE2-0A5C-9350-17FF-9E24353D041B}"/>
              </a:ext>
            </a:extLst>
          </p:cNvPr>
          <p:cNvSpPr/>
          <p:nvPr userDrawn="1"/>
        </p:nvSpPr>
        <p:spPr>
          <a:xfrm>
            <a:off x="6180529" y="1499736"/>
            <a:ext cx="2670683" cy="4561920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4A93B0-78AE-AA7C-FCEE-02CA42B9621F}"/>
              </a:ext>
            </a:extLst>
          </p:cNvPr>
          <p:cNvSpPr/>
          <p:nvPr userDrawn="1"/>
        </p:nvSpPr>
        <p:spPr>
          <a:xfrm>
            <a:off x="9002312" y="1499736"/>
            <a:ext cx="2670683" cy="4561920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22D301-B151-E679-8F6B-7C7E48DD2841}"/>
              </a:ext>
            </a:extLst>
          </p:cNvPr>
          <p:cNvSpPr/>
          <p:nvPr userDrawn="1"/>
        </p:nvSpPr>
        <p:spPr>
          <a:xfrm>
            <a:off x="518819" y="1499736"/>
            <a:ext cx="2670683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408575-C9C5-1A41-5237-ADA2C2A4620C}"/>
              </a:ext>
            </a:extLst>
          </p:cNvPr>
          <p:cNvSpPr/>
          <p:nvPr userDrawn="1"/>
        </p:nvSpPr>
        <p:spPr>
          <a:xfrm>
            <a:off x="3344231" y="1499736"/>
            <a:ext cx="2670683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86E105-07AB-43AC-B546-73218F6C6A4E}"/>
              </a:ext>
            </a:extLst>
          </p:cNvPr>
          <p:cNvSpPr/>
          <p:nvPr userDrawn="1"/>
        </p:nvSpPr>
        <p:spPr>
          <a:xfrm>
            <a:off x="6180529" y="1499736"/>
            <a:ext cx="2670683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494AF3-7D88-CE67-CEE7-15159EE4F68B}"/>
              </a:ext>
            </a:extLst>
          </p:cNvPr>
          <p:cNvSpPr/>
          <p:nvPr userDrawn="1"/>
        </p:nvSpPr>
        <p:spPr>
          <a:xfrm>
            <a:off x="9002312" y="1499736"/>
            <a:ext cx="2670683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AF5EC-0DC1-4E33-B95B-397BB9EC5A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178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236CA8D1-7B71-1593-2FEF-031775BC93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63258"/>
            <a:ext cx="11151787" cy="348391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A8A2B98-BAF7-1C94-1930-E49A9C99DE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9207" y="1727678"/>
            <a:ext cx="2359851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72BAB71-6C29-1A9C-D87E-D92A9B63C7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5309" y="1727678"/>
            <a:ext cx="2359853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68A535B-213E-BDE8-97E9-997B333D09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9893" y="1727679"/>
            <a:ext cx="2359854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0A4758A-3587-05A8-BAF6-AB9966EF98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7724" y="1727679"/>
            <a:ext cx="2359854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Content Placeholder 16">
            <a:extLst>
              <a:ext uri="{FF2B5EF4-FFF2-40B4-BE49-F238E27FC236}">
                <a16:creationId xmlns:a16="http://schemas.microsoft.com/office/drawing/2014/main" id="{C0BC0141-1D88-851C-4552-8CBBBDC646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89207" y="2278433"/>
            <a:ext cx="2359851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tx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tx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tx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2D49DDF2-A4D1-E21E-6393-9B1907E2DC2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515311" y="2278433"/>
            <a:ext cx="2359851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tx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tx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tx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8DBE89BF-E5A5-5142-4BF0-FA1D6F4307C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329896" y="2278433"/>
            <a:ext cx="2359851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tx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tx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tx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6">
            <a:extLst>
              <a:ext uri="{FF2B5EF4-FFF2-40B4-BE49-F238E27FC236}">
                <a16:creationId xmlns:a16="http://schemas.microsoft.com/office/drawing/2014/main" id="{9861021E-D17B-4994-7FEE-6750BF5F469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157724" y="2278433"/>
            <a:ext cx="2359851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tx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tx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tx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466E82D-E07C-D921-B0BB-53E231795352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A62CC6-B9BF-7238-F442-0E244A5190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623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B999CB-ECF0-E82A-677D-9E74099E1498}"/>
              </a:ext>
            </a:extLst>
          </p:cNvPr>
          <p:cNvSpPr/>
          <p:nvPr userDrawn="1"/>
        </p:nvSpPr>
        <p:spPr>
          <a:xfrm>
            <a:off x="518819" y="1498603"/>
            <a:ext cx="3595981" cy="4561920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9B33B7-8C09-18E2-07B7-D94C3BD57C6F}"/>
              </a:ext>
            </a:extLst>
          </p:cNvPr>
          <p:cNvSpPr/>
          <p:nvPr userDrawn="1"/>
        </p:nvSpPr>
        <p:spPr>
          <a:xfrm>
            <a:off x="4304625" y="1498603"/>
            <a:ext cx="3595981" cy="4561920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99D0D-9C37-7720-0238-14E5A683B24C}"/>
              </a:ext>
            </a:extLst>
          </p:cNvPr>
          <p:cNvSpPr/>
          <p:nvPr userDrawn="1"/>
        </p:nvSpPr>
        <p:spPr>
          <a:xfrm>
            <a:off x="8090431" y="1498603"/>
            <a:ext cx="3595981" cy="4561920"/>
          </a:xfrm>
          <a:prstGeom prst="rect">
            <a:avLst/>
          </a:prstGeom>
          <a:gradFill>
            <a:gsLst>
              <a:gs pos="0">
                <a:srgbClr val="F60074">
                  <a:alpha val="40000"/>
                </a:srgbClr>
              </a:gs>
              <a:gs pos="100000">
                <a:srgbClr val="F60074">
                  <a:alpha val="10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86C920-17DB-5602-A47A-5647548C2E6E}"/>
              </a:ext>
            </a:extLst>
          </p:cNvPr>
          <p:cNvSpPr/>
          <p:nvPr userDrawn="1"/>
        </p:nvSpPr>
        <p:spPr>
          <a:xfrm>
            <a:off x="518819" y="1498603"/>
            <a:ext cx="3595981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48F9B-4D54-B749-CA4B-5655B9C71725}"/>
              </a:ext>
            </a:extLst>
          </p:cNvPr>
          <p:cNvSpPr/>
          <p:nvPr userDrawn="1"/>
        </p:nvSpPr>
        <p:spPr>
          <a:xfrm>
            <a:off x="4285188" y="1498603"/>
            <a:ext cx="3595981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7E6B39-62C9-2A78-7E7C-BE7948A7B51F}"/>
              </a:ext>
            </a:extLst>
          </p:cNvPr>
          <p:cNvSpPr/>
          <p:nvPr userDrawn="1"/>
        </p:nvSpPr>
        <p:spPr>
          <a:xfrm>
            <a:off x="8090431" y="1498603"/>
            <a:ext cx="3595981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1D31F-E1D6-934D-C838-9F14367DD2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178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E7CAAEAE-1A88-A629-6D7C-B59EF8BD83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9207" y="1727678"/>
            <a:ext cx="3177457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018A6C1-DB5C-E1EA-4EA9-D5292AE54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8738" y="1727678"/>
            <a:ext cx="3177457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995DFBF-CC5F-80BE-9C33-CA84FFAB1C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86843" y="1727678"/>
            <a:ext cx="3177457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B4AC161E-8022-0931-DBE5-1DE36FBFC8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63258"/>
            <a:ext cx="11151787" cy="348391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5CE620D6-6D5B-2CF1-33BD-323BBEBCB79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89207" y="2278433"/>
            <a:ext cx="3177457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6">
            <a:extLst>
              <a:ext uri="{FF2B5EF4-FFF2-40B4-BE49-F238E27FC236}">
                <a16:creationId xmlns:a16="http://schemas.microsoft.com/office/drawing/2014/main" id="{736ACFFD-F1F4-1034-865A-2A8C29953A2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07271" y="2278433"/>
            <a:ext cx="3177457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E9B2BAF0-EB26-F15C-28B8-41240FEBBFE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286843" y="2278433"/>
            <a:ext cx="3177457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AC9A369-BF8F-1CCF-4A62-CB82625E5EEB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D26AC-3497-144F-8303-0582CB068F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3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B999CB-ECF0-E82A-677D-9E74099E1498}"/>
              </a:ext>
            </a:extLst>
          </p:cNvPr>
          <p:cNvSpPr/>
          <p:nvPr userDrawn="1"/>
        </p:nvSpPr>
        <p:spPr>
          <a:xfrm>
            <a:off x="518819" y="1498603"/>
            <a:ext cx="3595981" cy="4561920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9B33B7-8C09-18E2-07B7-D94C3BD57C6F}"/>
              </a:ext>
            </a:extLst>
          </p:cNvPr>
          <p:cNvSpPr/>
          <p:nvPr userDrawn="1"/>
        </p:nvSpPr>
        <p:spPr>
          <a:xfrm>
            <a:off x="4304625" y="1498603"/>
            <a:ext cx="3595981" cy="4561920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99D0D-9C37-7720-0238-14E5A683B24C}"/>
              </a:ext>
            </a:extLst>
          </p:cNvPr>
          <p:cNvSpPr/>
          <p:nvPr userDrawn="1"/>
        </p:nvSpPr>
        <p:spPr>
          <a:xfrm>
            <a:off x="8090431" y="1498603"/>
            <a:ext cx="3595981" cy="4561920"/>
          </a:xfrm>
          <a:prstGeom prst="rect">
            <a:avLst/>
          </a:prstGeom>
          <a:solidFill>
            <a:srgbClr val="F8E7E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86C920-17DB-5602-A47A-5647548C2E6E}"/>
              </a:ext>
            </a:extLst>
          </p:cNvPr>
          <p:cNvSpPr/>
          <p:nvPr userDrawn="1"/>
        </p:nvSpPr>
        <p:spPr>
          <a:xfrm>
            <a:off x="518819" y="1498603"/>
            <a:ext cx="3595981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48F9B-4D54-B749-CA4B-5655B9C71725}"/>
              </a:ext>
            </a:extLst>
          </p:cNvPr>
          <p:cNvSpPr/>
          <p:nvPr userDrawn="1"/>
        </p:nvSpPr>
        <p:spPr>
          <a:xfrm>
            <a:off x="4285188" y="1498603"/>
            <a:ext cx="3595981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7E6B39-62C9-2A78-7E7C-BE7948A7B51F}"/>
              </a:ext>
            </a:extLst>
          </p:cNvPr>
          <p:cNvSpPr/>
          <p:nvPr userDrawn="1"/>
        </p:nvSpPr>
        <p:spPr>
          <a:xfrm>
            <a:off x="8090431" y="1498603"/>
            <a:ext cx="3595981" cy="85964"/>
          </a:xfrm>
          <a:prstGeom prst="rect">
            <a:avLst/>
          </a:prstGeom>
          <a:solidFill>
            <a:srgbClr val="F6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1D31F-E1D6-934D-C838-9F14367DD2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178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E7CAAEAE-1A88-A629-6D7C-B59EF8BD83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9207" y="1727678"/>
            <a:ext cx="3177457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018A6C1-DB5C-E1EA-4EA9-D5292AE54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8738" y="1727678"/>
            <a:ext cx="3177457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995DFBF-CC5F-80BE-9C33-CA84FFAB1C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86843" y="1727678"/>
            <a:ext cx="3177457" cy="471488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itillium Web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B4AC161E-8022-0931-DBE5-1DE36FBFC8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207" y="1063258"/>
            <a:ext cx="11151787" cy="348391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5CE620D6-6D5B-2CF1-33BD-323BBEBCB79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89207" y="2278433"/>
            <a:ext cx="3177457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tx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tx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tx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6">
            <a:extLst>
              <a:ext uri="{FF2B5EF4-FFF2-40B4-BE49-F238E27FC236}">
                <a16:creationId xmlns:a16="http://schemas.microsoft.com/office/drawing/2014/main" id="{736ACFFD-F1F4-1034-865A-2A8C29953A2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07271" y="2278433"/>
            <a:ext cx="3177457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tx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tx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tx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E9B2BAF0-EB26-F15C-28B8-41240FEBBFE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286843" y="2278433"/>
            <a:ext cx="3177457" cy="3509664"/>
          </a:xfrm>
        </p:spPr>
        <p:txBody>
          <a:bodyPr>
            <a:noAutofit/>
          </a:bodyPr>
          <a:lstStyle>
            <a:lvl1pPr>
              <a:defRPr sz="1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 sz="1400" b="0" i="0">
                <a:solidFill>
                  <a:schemeClr val="tx1"/>
                </a:solidFill>
                <a:latin typeface="DM Sans" pitchFamily="2" charset="77"/>
              </a:defRPr>
            </a:lvl2pPr>
            <a:lvl3pPr>
              <a:defRPr sz="1400" b="0" i="0">
                <a:solidFill>
                  <a:schemeClr val="tx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tx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tx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AC9A369-BF8F-1CCF-4A62-CB82625E5EEB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69FF4D-889E-187F-81C6-26F6CF1464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2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08AD2-B08B-F497-8AC2-FC522736F177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4882F-2A6F-E7BD-A594-94BF8A8E0D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3398" y="1634247"/>
            <a:ext cx="8925204" cy="35895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800" b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2EC39-54AC-DB24-C97F-611DB1301D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156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/Testimonials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3550-4C3D-560E-62BA-11281A1C69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1787" cy="504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EAA411-58BD-4C25-C469-630887FCD558}"/>
              </a:ext>
            </a:extLst>
          </p:cNvPr>
          <p:cNvSpPr/>
          <p:nvPr userDrawn="1"/>
        </p:nvSpPr>
        <p:spPr>
          <a:xfrm>
            <a:off x="1476706" y="1902762"/>
            <a:ext cx="2273535" cy="2273535"/>
          </a:xfrm>
          <a:prstGeom prst="ellipse">
            <a:avLst/>
          </a:prstGeom>
          <a:noFill/>
          <a:ln w="50800">
            <a:solidFill>
              <a:srgbClr val="F60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B39600-D806-58E4-95DF-F1D266E708A1}"/>
              </a:ext>
            </a:extLst>
          </p:cNvPr>
          <p:cNvSpPr/>
          <p:nvPr userDrawn="1"/>
        </p:nvSpPr>
        <p:spPr>
          <a:xfrm>
            <a:off x="4954297" y="1902762"/>
            <a:ext cx="2273535" cy="2273535"/>
          </a:xfrm>
          <a:prstGeom prst="ellipse">
            <a:avLst/>
          </a:prstGeom>
          <a:noFill/>
          <a:ln w="50800">
            <a:solidFill>
              <a:srgbClr val="F60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FBA936E-ABCA-A224-64FE-E91383027F4E}"/>
              </a:ext>
            </a:extLst>
          </p:cNvPr>
          <p:cNvSpPr/>
          <p:nvPr userDrawn="1"/>
        </p:nvSpPr>
        <p:spPr>
          <a:xfrm>
            <a:off x="8431889" y="1902762"/>
            <a:ext cx="2273535" cy="2273535"/>
          </a:xfrm>
          <a:prstGeom prst="ellipse">
            <a:avLst/>
          </a:prstGeom>
          <a:noFill/>
          <a:ln w="50800">
            <a:solidFill>
              <a:srgbClr val="F60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BDF8650-E4E1-79A7-6F1A-798E64F3E6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283" y="1990310"/>
            <a:ext cx="2092381" cy="20954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A78E91CC-E08F-0D46-A736-0974FF5B16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22466" y="1990310"/>
            <a:ext cx="2092381" cy="20954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6EA00E2D-0D5A-7F62-B273-D2DF28DE37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4874" y="1990310"/>
            <a:ext cx="2092381" cy="20954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43C1883-0DF8-E03B-F79B-F84E4F83E2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2529" y="4388154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B39ACDB-D6C9-0064-C8A0-48F891E28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2529" y="4762909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F6E6832-5B12-5E5F-335A-C2FF7F65E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0120" y="4388154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E949F89-9F68-2603-869A-C49D09C0C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0120" y="4762909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A3450-2883-72E2-5EBF-9A7C1662C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7712" y="4388154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C0FE4AB-345B-29AF-6538-C4F2EB583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7712" y="4762909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4BD59FA-93F3-776F-5C0A-8B0B4FCBA122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619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1D50F-8B6B-98D2-26E0-DAE0827743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/Testimonials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3550-4C3D-560E-62BA-11281A1C69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475488"/>
            <a:ext cx="11151787" cy="504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EAA411-58BD-4C25-C469-630887FCD558}"/>
              </a:ext>
            </a:extLst>
          </p:cNvPr>
          <p:cNvSpPr/>
          <p:nvPr userDrawn="1"/>
        </p:nvSpPr>
        <p:spPr>
          <a:xfrm>
            <a:off x="1476706" y="1902762"/>
            <a:ext cx="2273535" cy="2273535"/>
          </a:xfrm>
          <a:prstGeom prst="ellipse">
            <a:avLst/>
          </a:prstGeom>
          <a:noFill/>
          <a:ln w="50800">
            <a:solidFill>
              <a:srgbClr val="F60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B39600-D806-58E4-95DF-F1D266E708A1}"/>
              </a:ext>
            </a:extLst>
          </p:cNvPr>
          <p:cNvSpPr/>
          <p:nvPr userDrawn="1"/>
        </p:nvSpPr>
        <p:spPr>
          <a:xfrm>
            <a:off x="4954297" y="1902762"/>
            <a:ext cx="2273535" cy="2273535"/>
          </a:xfrm>
          <a:prstGeom prst="ellipse">
            <a:avLst/>
          </a:prstGeom>
          <a:noFill/>
          <a:ln w="50800">
            <a:solidFill>
              <a:srgbClr val="F60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FBA936E-ABCA-A224-64FE-E91383027F4E}"/>
              </a:ext>
            </a:extLst>
          </p:cNvPr>
          <p:cNvSpPr/>
          <p:nvPr userDrawn="1"/>
        </p:nvSpPr>
        <p:spPr>
          <a:xfrm>
            <a:off x="8431889" y="1902762"/>
            <a:ext cx="2273535" cy="2273535"/>
          </a:xfrm>
          <a:prstGeom prst="ellipse">
            <a:avLst/>
          </a:prstGeom>
          <a:noFill/>
          <a:ln w="50800">
            <a:solidFill>
              <a:srgbClr val="F60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BDF8650-E4E1-79A7-6F1A-798E64F3E6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283" y="1990310"/>
            <a:ext cx="2092381" cy="20954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A78E91CC-E08F-0D46-A736-0974FF5B16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22466" y="1990310"/>
            <a:ext cx="2092381" cy="20954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6EA00E2D-0D5A-7F62-B273-D2DF28DE37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4874" y="1990310"/>
            <a:ext cx="2092381" cy="20954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43C1883-0DF8-E03B-F79B-F84E4F83E2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2529" y="4388154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B39ACDB-D6C9-0064-C8A0-48F891E28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2529" y="4762909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F6E6832-5B12-5E5F-335A-C2FF7F65E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0120" y="4388154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E949F89-9F68-2603-869A-C49D09C0C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0120" y="4762909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A3450-2883-72E2-5EBF-9A7C1662C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7712" y="4388154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C0FE4AB-345B-29AF-6538-C4F2EB583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7712" y="4762909"/>
            <a:ext cx="2401888" cy="325797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4BD59FA-93F3-776F-5C0A-8B0B4FCBA122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619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chemeClr val="bg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718209-E7F3-0AFA-2D4D-E7FB2A207A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10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Text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039A1F-F974-70BE-5E83-92C6A28EBD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084" y="475488"/>
            <a:ext cx="11075728" cy="768672"/>
          </a:xfrm>
        </p:spPr>
        <p:txBody>
          <a:bodyPr anchor="ctr" anchorCtr="0"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Titillium Web SemiBold" pitchFamily="2" charset="77"/>
                <a:ea typeface="Roboto Condensed" panose="02000000000000000000" pitchFamily="2" charset="0"/>
                <a:cs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ED69264C-89C0-2F32-2E07-58F87E8323B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800" y="1322240"/>
            <a:ext cx="11075012" cy="4737035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 sz="20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8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6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951218-642B-50D8-1DF9-0F3C170C3A9C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579B3-7236-D614-291E-2C58B0B46A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3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Text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039A1F-F974-70BE-5E83-92C6A28EBD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084" y="475488"/>
            <a:ext cx="11075728" cy="768672"/>
          </a:xfrm>
        </p:spPr>
        <p:txBody>
          <a:bodyPr anchor="ctr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Titillium Web SemiBold" pitchFamily="2" charset="77"/>
                <a:ea typeface="Roboto Condensed" panose="02000000000000000000" pitchFamily="2" charset="0"/>
                <a:cs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ED69264C-89C0-2F32-2E07-58F87E8323B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800" y="1322240"/>
            <a:ext cx="11075012" cy="4737035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 sz="20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8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6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951218-642B-50D8-1DF9-0F3C170C3A9C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C235-0904-994C-09FC-49D3C8C12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90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Bullets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CA18BD-F8E8-FEB9-AD10-BEB15A7F9D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084" y="475488"/>
            <a:ext cx="11075728" cy="768672"/>
          </a:xfrm>
        </p:spPr>
        <p:txBody>
          <a:bodyPr anchor="ctr" anchorCtr="0"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Titillium Web SemiBold" pitchFamily="2" charset="77"/>
                <a:ea typeface="Roboto Condensed" panose="02000000000000000000" pitchFamily="2" charset="0"/>
                <a:cs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4790A578-1DA6-E4F2-2515-08BE3DEB597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800" y="1322240"/>
            <a:ext cx="11075012" cy="4737035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DM Sans" pitchFamily="2" charset="77"/>
              </a:defRPr>
            </a:lvl1pPr>
            <a:lvl2pPr>
              <a:defRPr sz="1600" b="0" i="0">
                <a:solidFill>
                  <a:schemeClr val="bg1"/>
                </a:solidFill>
                <a:latin typeface="DM Sans" pitchFamily="2" charset="77"/>
              </a:defRPr>
            </a:lvl2pPr>
            <a:lvl3pPr>
              <a:defRPr sz="1600" b="0" i="0">
                <a:solidFill>
                  <a:schemeClr val="bg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bg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2B381A-1396-ADCA-8B92-83BEBB2EC499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088E2-AC91-CF2F-C3E3-85C07CB71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368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Bullets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CA18BD-F8E8-FEB9-AD10-BEB15A7F9D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084" y="475488"/>
            <a:ext cx="11075728" cy="768672"/>
          </a:xfrm>
        </p:spPr>
        <p:txBody>
          <a:bodyPr anchor="ctr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Titillium Web SemiBold" pitchFamily="2" charset="77"/>
                <a:ea typeface="Roboto Condensed" panose="02000000000000000000" pitchFamily="2" charset="0"/>
                <a:cs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4790A578-1DA6-E4F2-2515-08BE3DEB597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800" y="1322240"/>
            <a:ext cx="11075012" cy="4737035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DM Sans" pitchFamily="2" charset="77"/>
              </a:defRPr>
            </a:lvl1pPr>
            <a:lvl2pPr>
              <a:defRPr sz="1600" b="0" i="0">
                <a:solidFill>
                  <a:schemeClr val="tx1"/>
                </a:solidFill>
                <a:latin typeface="DM Sans" pitchFamily="2" charset="77"/>
              </a:defRPr>
            </a:lvl2pPr>
            <a:lvl3pPr>
              <a:defRPr sz="1600" b="0" i="0">
                <a:solidFill>
                  <a:schemeClr val="tx1"/>
                </a:solidFill>
                <a:latin typeface="DM Sans" pitchFamily="2" charset="77"/>
              </a:defRPr>
            </a:lvl3pPr>
            <a:lvl4pPr>
              <a:defRPr sz="1400" b="0" i="0">
                <a:solidFill>
                  <a:schemeClr val="tx1"/>
                </a:solidFill>
                <a:latin typeface="DM Sans" pitchFamily="2" charset="77"/>
              </a:defRPr>
            </a:lvl4pPr>
            <a:lvl5pPr>
              <a:defRPr sz="1400" b="0" i="0">
                <a:solidFill>
                  <a:schemeClr val="tx1"/>
                </a:solidFill>
                <a:latin typeface="DM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2B381A-1396-ADCA-8B92-83BEBB2EC499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2743D-8081-C177-EBFC-5D8F6D8C9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46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CA18BD-F8E8-FEB9-AD10-BEB15A7F9D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084" y="475488"/>
            <a:ext cx="11075728" cy="768672"/>
          </a:xfrm>
        </p:spPr>
        <p:txBody>
          <a:bodyPr anchor="ctr" anchorCtr="0"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Titillium Web SemiBold" pitchFamily="2" charset="77"/>
                <a:ea typeface="Roboto Condensed" panose="02000000000000000000" pitchFamily="2" charset="0"/>
                <a:cs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2B381A-1396-ADCA-8B92-83BEBB2EC499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088E2-AC91-CF2F-C3E3-85C07CB71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63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CA18BD-F8E8-FEB9-AD10-BEB15A7F9D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084" y="475488"/>
            <a:ext cx="11075728" cy="768672"/>
          </a:xfrm>
        </p:spPr>
        <p:txBody>
          <a:bodyPr anchor="ctr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Titillium Web SemiBold" pitchFamily="2" charset="77"/>
                <a:ea typeface="Roboto Condensed" panose="02000000000000000000" pitchFamily="2" charset="0"/>
                <a:cs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2B381A-1396-ADCA-8B92-83BEBB2EC499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6AB36-8BA5-C301-0893-CADDEF4AB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736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CA18BD-F8E8-FEB9-AD10-BEB15A7F9D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084" y="475488"/>
            <a:ext cx="11075728" cy="768672"/>
          </a:xfrm>
        </p:spPr>
        <p:txBody>
          <a:bodyPr anchor="ctr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Titillium Web SemiBold" pitchFamily="2" charset="77"/>
                <a:ea typeface="Roboto Condensed" panose="02000000000000000000" pitchFamily="2" charset="0"/>
                <a:cs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2B381A-1396-ADCA-8B92-83BEBB2EC499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6AB36-8BA5-C301-0893-CADDEF4AB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2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1B758-887E-4A88-C071-123A83EF15D1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482DB-3965-D285-F5E8-FA6430813C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8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08AD2-B08B-F497-8AC2-FC522736F177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4882F-2A6F-E7BD-A594-94BF8A8E0D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3398" y="1634247"/>
            <a:ext cx="8925204" cy="35895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800" b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A765B-9CBB-7510-DBC6-EF07F0DCA9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65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1B758-887E-4A88-C071-123A83EF15D1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CAA95-52A7-90DE-E46E-1B17CFAB81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51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1B758-887E-4A88-C071-123A83EF15D1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CAA95-52A7-90DE-E46E-1B17CFAB81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473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with a triangle frame&#10;&#10;Description automatically generated">
            <a:extLst>
              <a:ext uri="{FF2B5EF4-FFF2-40B4-BE49-F238E27FC236}">
                <a16:creationId xmlns:a16="http://schemas.microsoft.com/office/drawing/2014/main" id="{5F731A54-B88F-DBFC-F7BF-DE3D254A28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3" y="0"/>
            <a:ext cx="1234440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938D4F-F9A5-D5A3-BFF6-AEB4A5EF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03F0DC-BCD7-FB0C-6F56-4CEA7D85A7C8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656D2C-DC59-134F-11D4-7DD8ACFC3F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9834" y="1811742"/>
            <a:ext cx="433499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06A2DAE-BD2D-79DE-6174-A942FC6747C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9326" y="2452624"/>
            <a:ext cx="4335505" cy="358790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772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_Cit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38D4F-F9A5-D5A3-BFF6-AEB4A5EF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03F0DC-BCD7-FB0C-6F56-4CEA7D85A7C8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F897C-C395-4715-B90C-93DA8CFFD1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9834" y="1811742"/>
            <a:ext cx="4334997" cy="5042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8C46E76-2F09-BF0F-C95D-49BF203336B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9326" y="2452624"/>
            <a:ext cx="4335505" cy="3587908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8314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ell phone with three cameras&#10;&#10;Description automatically generated">
            <a:extLst>
              <a:ext uri="{FF2B5EF4-FFF2-40B4-BE49-F238E27FC236}">
                <a16:creationId xmlns:a16="http://schemas.microsoft.com/office/drawing/2014/main" id="{B8E21163-E921-FD45-2E84-62B78A93CE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3" y="0"/>
            <a:ext cx="12344403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46B3267-94EC-967C-E721-4282C83199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466" y="2626121"/>
            <a:ext cx="5487140" cy="16057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38D4F-F9A5-D5A3-BFF6-AEB4A5EF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03F0DC-BCD7-FB0C-6F56-4CEA7D85A7C8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781563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it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38D4F-F9A5-D5A3-BFF6-AEB4A5EF9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834" y="644915"/>
            <a:ext cx="3112324" cy="69759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03F0DC-BCD7-FB0C-6F56-4CEA7D85A7C8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C66613-1BE9-E569-906B-EEBACFD5CF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466" y="2626121"/>
            <a:ext cx="5487140" cy="16057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661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CCDC9-F2D6-67D4-631D-141CD978BC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730405"/>
            <a:ext cx="5222488" cy="5397191"/>
          </a:xfrm>
        </p:spPr>
        <p:txBody>
          <a:bodyPr anchor="ctr">
            <a:normAutofit/>
          </a:bodyPr>
          <a:lstStyle>
            <a:lvl1pPr marL="457200" indent="-457200">
              <a:lnSpc>
                <a:spcPct val="150000"/>
              </a:lnSpc>
              <a:buClr>
                <a:srgbClr val="F60074"/>
              </a:buClr>
              <a:buSzPct val="100000"/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023778-3EC7-B102-2987-06303D87BE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3063965"/>
            <a:ext cx="4260624" cy="73006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0C7C7D5-F7E9-9E82-7D01-C5EBEC4CFC98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A7D48-49C3-82A5-6A2D-4DF1CDD4E2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9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CCDC9-F2D6-67D4-631D-141CD978BC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730405"/>
            <a:ext cx="5222488" cy="5397191"/>
          </a:xfrm>
        </p:spPr>
        <p:txBody>
          <a:bodyPr anchor="ctr">
            <a:normAutofit/>
          </a:bodyPr>
          <a:lstStyle>
            <a:lvl1pPr marL="457200" indent="-457200">
              <a:lnSpc>
                <a:spcPct val="150000"/>
              </a:lnSpc>
              <a:buClr>
                <a:srgbClr val="F60074"/>
              </a:buClr>
              <a:buSzPct val="100000"/>
              <a:buFont typeface="+mj-lt"/>
              <a:buAutoNum type="arabicPeriod"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023778-3EC7-B102-2987-06303D87BE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3063965"/>
            <a:ext cx="4260624" cy="73006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0C7C7D5-F7E9-9E82-7D01-C5EBEC4CFC98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79F6C-7397-F697-84AA-639C193BDD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Dark">
    <p:bg>
      <p:bgPr>
        <a:gradFill>
          <a:gsLst>
            <a:gs pos="78012">
              <a:srgbClr val="0D1E37"/>
            </a:gs>
            <a:gs pos="0">
              <a:srgbClr val="D9186D"/>
            </a:gs>
            <a:gs pos="55000">
              <a:srgbClr val="0D1E37"/>
            </a:gs>
            <a:gs pos="27500">
              <a:srgbClr val="372644"/>
            </a:gs>
            <a:gs pos="18000">
              <a:srgbClr val="662A52"/>
            </a:gs>
            <a:gs pos="12000">
              <a:srgbClr val="8F285C"/>
            </a:gs>
            <a:gs pos="46000">
              <a:srgbClr val="0D1E37"/>
            </a:gs>
            <a:gs pos="37000">
              <a:srgbClr val="17203A"/>
            </a:gs>
            <a:gs pos="100000">
              <a:srgbClr val="0D1E37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5F2FB-B239-EAAC-F9BB-BBCE9991A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3063965"/>
            <a:ext cx="4260624" cy="73006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517554-5E6B-4077-A1CA-324B5C8974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2062" y="1189401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9F51BE4-C17C-2BC9-5BFC-6EA48C3CB4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2062" y="2126661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624EBB-073B-99E8-2B69-A7DFCFF96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2062" y="3063921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CF8E8E-9660-ACB5-D049-97E8F192D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2062" y="4001181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A29ED1D-6B21-FE78-77B4-872ED3F866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2062" y="4938442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C8C21-58AE-CCAE-E60E-564B00DC8D04}"/>
              </a:ext>
            </a:extLst>
          </p:cNvPr>
          <p:cNvCxnSpPr/>
          <p:nvPr userDrawn="1"/>
        </p:nvCxnSpPr>
        <p:spPr>
          <a:xfrm>
            <a:off x="5238206" y="1907178"/>
            <a:ext cx="57476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38E497-78B1-FD27-4D37-42B6E81761E5}"/>
              </a:ext>
            </a:extLst>
          </p:cNvPr>
          <p:cNvCxnSpPr/>
          <p:nvPr userDrawn="1"/>
        </p:nvCxnSpPr>
        <p:spPr>
          <a:xfrm>
            <a:off x="5238206" y="2847704"/>
            <a:ext cx="57476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32694-C9E1-4C2B-6DF2-9495DCF0F76E}"/>
              </a:ext>
            </a:extLst>
          </p:cNvPr>
          <p:cNvCxnSpPr/>
          <p:nvPr userDrawn="1"/>
        </p:nvCxnSpPr>
        <p:spPr>
          <a:xfrm>
            <a:off x="5238206" y="3788229"/>
            <a:ext cx="57476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BF5672-166B-0037-4823-FCCF8491937E}"/>
              </a:ext>
            </a:extLst>
          </p:cNvPr>
          <p:cNvCxnSpPr/>
          <p:nvPr userDrawn="1"/>
        </p:nvCxnSpPr>
        <p:spPr>
          <a:xfrm>
            <a:off x="5238206" y="4728754"/>
            <a:ext cx="57476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AA0A0C-AD61-05B3-5AF9-38A20F661102}"/>
              </a:ext>
            </a:extLst>
          </p:cNvPr>
          <p:cNvCxnSpPr/>
          <p:nvPr userDrawn="1"/>
        </p:nvCxnSpPr>
        <p:spPr>
          <a:xfrm>
            <a:off x="5238206" y="5708469"/>
            <a:ext cx="57476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A570208-80D2-132B-D928-61AD52AEF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8206" y="1189401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FD724DD-9C92-4DD8-8E21-69511FB353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8206" y="2103801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2AAAC42-5F30-9414-1DAA-27054DF1BD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8206" y="3057389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03D2F83-71A8-10C6-5BC3-48C491F999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8206" y="3997914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773D86C-E087-ECD4-A144-61294360AC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8206" y="4938440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8CD3286-981E-3709-486B-D214FFD8F314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44DFF-7D37-F152-A15F-0217AC378B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029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5F2FB-B239-EAAC-F9BB-BBCE9991A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3063965"/>
            <a:ext cx="4260624" cy="73006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517554-5E6B-4077-A1CA-324B5C8974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2062" y="1189401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9F51BE4-C17C-2BC9-5BFC-6EA48C3CB4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2062" y="2126661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624EBB-073B-99E8-2B69-A7DFCFF96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2062" y="3063921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CF8E8E-9660-ACB5-D049-97E8F192D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2062" y="4001181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A29ED1D-6B21-FE78-77B4-872ED3F866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2062" y="4938442"/>
            <a:ext cx="4427538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C8C21-58AE-CCAE-E60E-564B00DC8D04}"/>
              </a:ext>
            </a:extLst>
          </p:cNvPr>
          <p:cNvCxnSpPr/>
          <p:nvPr userDrawn="1"/>
        </p:nvCxnSpPr>
        <p:spPr>
          <a:xfrm>
            <a:off x="5238206" y="1907178"/>
            <a:ext cx="57476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38E497-78B1-FD27-4D37-42B6E81761E5}"/>
              </a:ext>
            </a:extLst>
          </p:cNvPr>
          <p:cNvCxnSpPr/>
          <p:nvPr userDrawn="1"/>
        </p:nvCxnSpPr>
        <p:spPr>
          <a:xfrm>
            <a:off x="5238206" y="2847704"/>
            <a:ext cx="57476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32694-C9E1-4C2B-6DF2-9495DCF0F76E}"/>
              </a:ext>
            </a:extLst>
          </p:cNvPr>
          <p:cNvCxnSpPr/>
          <p:nvPr userDrawn="1"/>
        </p:nvCxnSpPr>
        <p:spPr>
          <a:xfrm>
            <a:off x="5238206" y="3788229"/>
            <a:ext cx="57476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BF5672-166B-0037-4823-FCCF8491937E}"/>
              </a:ext>
            </a:extLst>
          </p:cNvPr>
          <p:cNvCxnSpPr/>
          <p:nvPr userDrawn="1"/>
        </p:nvCxnSpPr>
        <p:spPr>
          <a:xfrm>
            <a:off x="5238206" y="4728754"/>
            <a:ext cx="57476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AA0A0C-AD61-05B3-5AF9-38A20F661102}"/>
              </a:ext>
            </a:extLst>
          </p:cNvPr>
          <p:cNvCxnSpPr/>
          <p:nvPr userDrawn="1"/>
        </p:nvCxnSpPr>
        <p:spPr>
          <a:xfrm>
            <a:off x="5238206" y="5708469"/>
            <a:ext cx="57476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A570208-80D2-132B-D928-61AD52AEF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8206" y="1189401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FD724DD-9C92-4DD8-8E21-69511FB353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8206" y="2103801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2AAAC42-5F30-9414-1DAA-27054DF1BD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8206" y="3057389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03D2F83-71A8-10C6-5BC3-48C491F999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8206" y="3997914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773D86C-E087-ECD4-A144-61294360AC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8206" y="4938440"/>
            <a:ext cx="857794" cy="508771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rgbClr val="F60074"/>
                </a:solidFill>
                <a:latin typeface="DM Sans" pitchFamily="2" charset="77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8CD3286-981E-3709-486B-D214FFD8F314}"/>
              </a:ext>
            </a:extLst>
          </p:cNvPr>
          <p:cNvSpPr txBox="1">
            <a:spLocks/>
          </p:cNvSpPr>
          <p:nvPr userDrawn="1"/>
        </p:nvSpPr>
        <p:spPr>
          <a:xfrm>
            <a:off x="221066" y="6523430"/>
            <a:ext cx="2536714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b="0" i="0" kern="1200">
                <a:solidFill>
                  <a:srgbClr val="6E889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© 2023 CyberArk Software Ltd. All rights reserved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7A967-AF1C-564A-5950-D5B63DF3DC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447" y="6462699"/>
            <a:ext cx="1322845" cy="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4B8F97-8E1E-6014-9081-AAACF60C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761488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FB589-CBBA-F1E5-E337-F9679043C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4183693"/>
            <a:ext cx="10515600" cy="1993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865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809" r:id="rId2"/>
    <p:sldLayoutId id="2147483771" r:id="rId3"/>
    <p:sldLayoutId id="2147483772" r:id="rId4"/>
    <p:sldLayoutId id="2147483826" r:id="rId5"/>
    <p:sldLayoutId id="2147483773" r:id="rId6"/>
    <p:sldLayoutId id="2147483827" r:id="rId7"/>
    <p:sldLayoutId id="2147483774" r:id="rId8"/>
    <p:sldLayoutId id="2147483828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812" r:id="rId15"/>
    <p:sldLayoutId id="2147483814" r:id="rId16"/>
    <p:sldLayoutId id="2147483810" r:id="rId17"/>
    <p:sldLayoutId id="2147483780" r:id="rId18"/>
    <p:sldLayoutId id="2147483816" r:id="rId19"/>
    <p:sldLayoutId id="2147483781" r:id="rId20"/>
    <p:sldLayoutId id="2147483818" r:id="rId21"/>
    <p:sldLayoutId id="2147483782" r:id="rId22"/>
    <p:sldLayoutId id="2147483817" r:id="rId23"/>
    <p:sldLayoutId id="2147483783" r:id="rId24"/>
    <p:sldLayoutId id="2147483819" r:id="rId25"/>
    <p:sldLayoutId id="2147483784" r:id="rId26"/>
    <p:sldLayoutId id="2147483820" r:id="rId27"/>
    <p:sldLayoutId id="2147483785" r:id="rId28"/>
    <p:sldLayoutId id="2147483821" r:id="rId29"/>
    <p:sldLayoutId id="2147483786" r:id="rId30"/>
    <p:sldLayoutId id="2147483830" r:id="rId31"/>
    <p:sldLayoutId id="2147483787" r:id="rId32"/>
    <p:sldLayoutId id="2147483831" r:id="rId33"/>
    <p:sldLayoutId id="2147483788" r:id="rId34"/>
    <p:sldLayoutId id="2147483832" r:id="rId35"/>
    <p:sldLayoutId id="2147483789" r:id="rId36"/>
    <p:sldLayoutId id="2147483822" r:id="rId37"/>
    <p:sldLayoutId id="2147483790" r:id="rId38"/>
    <p:sldLayoutId id="2147483823" r:id="rId39"/>
    <p:sldLayoutId id="2147483745" r:id="rId40"/>
    <p:sldLayoutId id="2147483829" r:id="rId41"/>
    <p:sldLayoutId id="2147483792" r:id="rId42"/>
    <p:sldLayoutId id="2147483824" r:id="rId43"/>
    <p:sldLayoutId id="2147483793" r:id="rId44"/>
    <p:sldLayoutId id="2147483825" r:id="rId45"/>
    <p:sldLayoutId id="2147483807" r:id="rId46"/>
    <p:sldLayoutId id="2147483833" r:id="rId47"/>
    <p:sldLayoutId id="2147483836" r:id="rId48"/>
    <p:sldLayoutId id="2147483794" r:id="rId49"/>
    <p:sldLayoutId id="2147483834" r:id="rId50"/>
    <p:sldLayoutId id="2147483835" r:id="rId51"/>
    <p:sldLayoutId id="2147483795" r:id="rId52"/>
    <p:sldLayoutId id="2147483811" r:id="rId53"/>
    <p:sldLayoutId id="2147483813" r:id="rId54"/>
    <p:sldLayoutId id="2147483815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tx1"/>
          </a:solidFill>
          <a:latin typeface="Titillium Web SemiBold" pitchFamily="2" charset="77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DM Sans" pitchFamily="2" charset="77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⎼"/>
        <a:defRPr sz="1600" b="0" i="0" kern="1200">
          <a:solidFill>
            <a:schemeClr val="tx1"/>
          </a:solidFill>
          <a:latin typeface="DM Sans" pitchFamily="2" charset="77"/>
          <a:ea typeface="+mn-ea"/>
          <a:cs typeface="+mn-cs"/>
        </a:defRPr>
      </a:lvl2pPr>
      <a:lvl3pPr marL="108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DM Sans" pitchFamily="2" charset="77"/>
          <a:ea typeface="+mn-ea"/>
          <a:cs typeface="+mn-cs"/>
        </a:defRPr>
      </a:lvl3pPr>
      <a:lvl4pPr marL="1620000" indent="-1800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⎼"/>
        <a:defRPr sz="1400" b="0" i="0" kern="1200">
          <a:solidFill>
            <a:schemeClr val="tx1"/>
          </a:solidFill>
          <a:latin typeface="DM Sans" pitchFamily="2" charset="77"/>
          <a:ea typeface="+mn-ea"/>
          <a:cs typeface="+mn-cs"/>
        </a:defRPr>
      </a:lvl4pPr>
      <a:lvl5pPr marL="198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DM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pl.thalesgroup.com/encryption/data-security-platform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2.pn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2.pn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tif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6.png"/><Relationship Id="rId5" Type="http://schemas.openxmlformats.org/officeDocument/2006/relationships/hyperlink" Target="https://docs.cyberark.com/Product-Doc/OnlineHelp/PAS/Latest/en/Content/PASIMP/AccountsStoredInConfigurationFiles.htm" TargetMode="External"/><Relationship Id="rId4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Secrets Hub</a:t>
            </a:r>
          </a:p>
        </p:txBody>
      </p:sp>
    </p:spTree>
    <p:extLst>
      <p:ext uri="{BB962C8B-B14F-4D97-AF65-F5344CB8AC3E}">
        <p14:creationId xmlns:p14="http://schemas.microsoft.com/office/powerpoint/2010/main" val="85045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Thales Cipher Trust &amp; </a:t>
            </a:r>
            <a:r>
              <a:rPr lang="en-US" dirty="0" err="1"/>
              <a:t>Cyberark</a:t>
            </a:r>
            <a:r>
              <a:rPr lang="en-US" dirty="0"/>
              <a:t> </a:t>
            </a:r>
            <a:r>
              <a:rPr lang="en-US" dirty="0" err="1"/>
              <a:t>conjur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282624-1ECE-A140-B29C-54F29D1DF17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2257" y="1186649"/>
            <a:ext cx="5360988" cy="4572000"/>
          </a:xfrm>
        </p:spPr>
        <p:txBody>
          <a:bodyPr>
            <a:normAutofit/>
          </a:bodyPr>
          <a:lstStyle/>
          <a:p>
            <a:r>
              <a:rPr lang="en-US" dirty="0"/>
              <a:t>Thales Cipher Trust Solution provides:</a:t>
            </a:r>
          </a:p>
          <a:p>
            <a:pPr lvl="1"/>
            <a:r>
              <a:rPr lang="en-US" dirty="0"/>
              <a:t>On Demand Encryption/Decryption</a:t>
            </a:r>
          </a:p>
          <a:p>
            <a:pPr lvl="1"/>
            <a:r>
              <a:rPr lang="en-US" dirty="0"/>
              <a:t>Data Tokenization</a:t>
            </a:r>
          </a:p>
          <a:p>
            <a:pPr lvl="1"/>
            <a:r>
              <a:rPr lang="en-US" dirty="0"/>
              <a:t>Transparent Database Encryption </a:t>
            </a:r>
          </a:p>
          <a:p>
            <a:r>
              <a:rPr lang="en-US" dirty="0"/>
              <a:t>Workflow:</a:t>
            </a:r>
          </a:p>
          <a:p>
            <a:pPr lvl="1"/>
            <a:r>
              <a:rPr lang="en-US" dirty="0"/>
              <a:t>CyberArk CPM manages the Thales </a:t>
            </a:r>
            <a:r>
              <a:rPr lang="en-US" dirty="0" err="1"/>
              <a:t>CipherTrust</a:t>
            </a:r>
            <a:r>
              <a:rPr lang="en-US" dirty="0"/>
              <a:t> password.</a:t>
            </a:r>
          </a:p>
          <a:p>
            <a:pPr lvl="1"/>
            <a:r>
              <a:rPr lang="en-US" dirty="0"/>
              <a:t>Apps authenticate to </a:t>
            </a:r>
            <a:r>
              <a:rPr lang="en-US" dirty="0" err="1"/>
              <a:t>Conjur</a:t>
            </a:r>
            <a:r>
              <a:rPr lang="en-US" dirty="0"/>
              <a:t> to retrieve the Thales </a:t>
            </a:r>
            <a:r>
              <a:rPr lang="en-US" dirty="0" err="1"/>
              <a:t>CipherTrust</a:t>
            </a:r>
            <a:r>
              <a:rPr lang="en-US" dirty="0"/>
              <a:t> password, gaining access to encryption services and keys.</a:t>
            </a:r>
          </a:p>
          <a:p>
            <a:r>
              <a:rPr lang="en-US" dirty="0"/>
              <a:t>Together, the Thales </a:t>
            </a:r>
            <a:r>
              <a:rPr lang="en-US" dirty="0" err="1"/>
              <a:t>CipherTrust</a:t>
            </a:r>
            <a:r>
              <a:rPr lang="en-US" dirty="0"/>
              <a:t> Solution and CyberArk Secrets Manager are the best-of-breed solution for ephemeral data protection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064875" y="6569075"/>
            <a:ext cx="1127125" cy="179388"/>
          </a:xfrm>
        </p:spPr>
        <p:txBody>
          <a:bodyPr/>
          <a:lstStyle/>
          <a:p>
            <a:fld id="{3DB5E446-421A-E746-A83E-D1D14D8D9CB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Image result for peanut butter and jelly sandwich images">
            <a:extLst>
              <a:ext uri="{FF2B5EF4-FFF2-40B4-BE49-F238E27FC236}">
                <a16:creationId xmlns:a16="http://schemas.microsoft.com/office/drawing/2014/main" id="{1120A6A9-2396-1A4B-A974-1859BCFC2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1" y="1699056"/>
            <a:ext cx="5189831" cy="345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65CB14-6ECA-9D4A-A39C-802C0B4159B4}"/>
              </a:ext>
            </a:extLst>
          </p:cNvPr>
          <p:cNvSpPr/>
          <p:nvPr/>
        </p:nvSpPr>
        <p:spPr>
          <a:xfrm>
            <a:off x="2088696" y="5758649"/>
            <a:ext cx="8014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Solution page: </a:t>
            </a:r>
            <a:r>
              <a:rPr lang="en-US" dirty="0">
                <a:hlinkClick r:id="rId3"/>
              </a:rPr>
              <a:t>https://cpl.thalesgroup.com/encryption/data-security-platform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2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Thales/</a:t>
            </a:r>
            <a:r>
              <a:rPr lang="en-US" dirty="0" err="1">
                <a:sym typeface="Arial"/>
              </a:rPr>
              <a:t>Cyberark</a:t>
            </a:r>
            <a:r>
              <a:rPr lang="en-US" dirty="0">
                <a:sym typeface="Arial"/>
              </a:rPr>
              <a:t> integration workflow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09FDD7-4785-B24A-A554-2B7C33DA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67" y="4231785"/>
            <a:ext cx="1751887" cy="17593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05F752E-01CE-1C4C-AF0A-1756A540D8E2}"/>
              </a:ext>
            </a:extLst>
          </p:cNvPr>
          <p:cNvGrpSpPr>
            <a:grpSpLocks/>
          </p:cNvGrpSpPr>
          <p:nvPr/>
        </p:nvGrpSpPr>
        <p:grpSpPr bwMode="auto">
          <a:xfrm>
            <a:off x="4308760" y="1807884"/>
            <a:ext cx="976313" cy="1293437"/>
            <a:chOff x="2581" y="940"/>
            <a:chExt cx="561" cy="809"/>
          </a:xfrm>
        </p:grpSpPr>
        <p:pic>
          <p:nvPicPr>
            <p:cNvPr id="9" name="Picture 3" descr="11">
              <a:extLst>
                <a:ext uri="{FF2B5EF4-FFF2-40B4-BE49-F238E27FC236}">
                  <a16:creationId xmlns:a16="http://schemas.microsoft.com/office/drawing/2014/main" id="{F10AA103-5573-B547-9F24-6ED949DBB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581" y="940"/>
              <a:ext cx="517" cy="551"/>
            </a:xfrm>
            <a:prstGeom prst="rect">
              <a:avLst/>
            </a:prstGeom>
            <a:noFill/>
          </p:spPr>
        </p:pic>
        <p:sp>
          <p:nvSpPr>
            <p:cNvPr id="10" name="Text Box 292">
              <a:extLst>
                <a:ext uri="{FF2B5EF4-FFF2-40B4-BE49-F238E27FC236}">
                  <a16:creationId xmlns:a16="http://schemas.microsoft.com/office/drawing/2014/main" id="{E9942BB6-A387-3C48-992A-B2AA8330C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8" y="1479"/>
              <a:ext cx="544" cy="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003366"/>
                  </a:solidFill>
                  <a:latin typeface="Arial" pitchFamily="34" charset="0"/>
                  <a:cs typeface="Arial" pitchFamily="34" charset="0"/>
                </a:rPr>
                <a:t>CyberArk Vault</a:t>
              </a:r>
            </a:p>
          </p:txBody>
        </p:sp>
      </p:grpSp>
      <p:grpSp>
        <p:nvGrpSpPr>
          <p:cNvPr id="11" name="Group 30">
            <a:extLst>
              <a:ext uri="{FF2B5EF4-FFF2-40B4-BE49-F238E27FC236}">
                <a16:creationId xmlns:a16="http://schemas.microsoft.com/office/drawing/2014/main" id="{0095A4E3-988C-9E41-BBB9-461012D86412}"/>
              </a:ext>
            </a:extLst>
          </p:cNvPr>
          <p:cNvGrpSpPr>
            <a:grpSpLocks/>
          </p:cNvGrpSpPr>
          <p:nvPr/>
        </p:nvGrpSpPr>
        <p:grpSpPr bwMode="auto">
          <a:xfrm>
            <a:off x="4221598" y="4677275"/>
            <a:ext cx="1155700" cy="1219209"/>
            <a:chOff x="2585" y="964"/>
            <a:chExt cx="835" cy="1078"/>
          </a:xfrm>
        </p:grpSpPr>
        <p:pic>
          <p:nvPicPr>
            <p:cNvPr id="12" name="Picture 31" descr="Untitled-3">
              <a:extLst>
                <a:ext uri="{FF2B5EF4-FFF2-40B4-BE49-F238E27FC236}">
                  <a16:creationId xmlns:a16="http://schemas.microsoft.com/office/drawing/2014/main" id="{2226B221-2E28-B149-9E9F-75B59E63D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2641" y="964"/>
              <a:ext cx="748" cy="723"/>
            </a:xfrm>
            <a:prstGeom prst="rect">
              <a:avLst/>
            </a:prstGeom>
            <a:noFill/>
          </p:spPr>
        </p:pic>
        <p:sp>
          <p:nvSpPr>
            <p:cNvPr id="13" name="Text Box 32">
              <a:extLst>
                <a:ext uri="{FF2B5EF4-FFF2-40B4-BE49-F238E27FC236}">
                  <a16:creationId xmlns:a16="http://schemas.microsoft.com/office/drawing/2014/main" id="{39E00395-77E7-4948-BDA6-F3880FDAD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5" y="1661"/>
              <a:ext cx="835" cy="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003366"/>
                  </a:solidFill>
                  <a:latin typeface="Arial" pitchFamily="34" charset="0"/>
                  <a:cs typeface="Arial" pitchFamily="34" charset="0"/>
                </a:rPr>
                <a:t>Central Policy Manager</a:t>
              </a:r>
            </a:p>
          </p:txBody>
        </p:sp>
      </p:grpSp>
      <p:pic>
        <p:nvPicPr>
          <p:cNvPr id="14" name="Shape 2872" descr="conjur-circle-logo-1.png">
            <a:extLst>
              <a:ext uri="{FF2B5EF4-FFF2-40B4-BE49-F238E27FC236}">
                <a16:creationId xmlns:a16="http://schemas.microsoft.com/office/drawing/2014/main" id="{3A495669-23FD-4D4C-82FB-1114AE6B24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9568" y="1807884"/>
            <a:ext cx="797845" cy="88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6" descr="EITE_3">
            <a:extLst>
              <a:ext uri="{FF2B5EF4-FFF2-40B4-BE49-F238E27FC236}">
                <a16:creationId xmlns:a16="http://schemas.microsoft.com/office/drawing/2014/main" id="{828B397D-7A87-E543-89EF-0378595D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0349640" y="3192254"/>
            <a:ext cx="1842361" cy="922288"/>
          </a:xfrm>
          <a:prstGeom prst="rect">
            <a:avLst/>
          </a:prstGeom>
          <a:noFill/>
        </p:spPr>
      </p:pic>
      <p:sp>
        <p:nvSpPr>
          <p:cNvPr id="17" name="Text Box 74">
            <a:extLst>
              <a:ext uri="{FF2B5EF4-FFF2-40B4-BE49-F238E27FC236}">
                <a16:creationId xmlns:a16="http://schemas.microsoft.com/office/drawing/2014/main" id="{D118257B-B9A9-554E-A07C-C2772CB1D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9639" y="4067639"/>
            <a:ext cx="1637223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73947"/>
              </a:buClr>
              <a:buChar char="•"/>
              <a:defRPr>
                <a:solidFill>
                  <a:schemeClr val="tx1"/>
                </a:solidFill>
                <a:latin typeface="U55 Univers Regular" pitchFamily="2" charset="0"/>
                <a:ea typeface="U55 Univers Regular" pitchFamily="2" charset="0"/>
                <a:cs typeface="U55 Univers Regular" pitchFamily="2" charset="0"/>
              </a:defRPr>
            </a:lvl1pPr>
            <a:lvl2pPr marL="742950" indent="-285750">
              <a:spcBef>
                <a:spcPct val="20000"/>
              </a:spcBef>
              <a:buChar char="–"/>
              <a:defRPr sz="1600">
                <a:solidFill>
                  <a:schemeClr val="bg2"/>
                </a:solidFill>
                <a:latin typeface="U55 Univers Regular" pitchFamily="2" charset="0"/>
                <a:ea typeface="U55 Univers Regular" pitchFamily="2" charset="0"/>
                <a:cs typeface="U55 Univers Regular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>
                <a:solidFill>
                  <a:schemeClr val="bg2"/>
                </a:solidFill>
                <a:latin typeface="U55 Univers Regular" pitchFamily="2" charset="0"/>
                <a:ea typeface="U55 Univers Regular" pitchFamily="2" charset="0"/>
                <a:cs typeface="U55 Univers Regular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 b="1">
                <a:solidFill>
                  <a:schemeClr val="bg2"/>
                </a:solidFill>
                <a:latin typeface="U55 Univers Regular" pitchFamily="2" charset="0"/>
                <a:ea typeface="U55 Univers Regular" pitchFamily="2" charset="0"/>
                <a:cs typeface="U55 Univers Regular" pitchFamily="2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bg2"/>
                </a:solidFill>
                <a:latin typeface="U55 Univers Regular" pitchFamily="2" charset="0"/>
                <a:ea typeface="U55 Univers Regular" pitchFamily="2" charset="0"/>
                <a:cs typeface="U55 Univ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bg2"/>
                </a:solidFill>
                <a:latin typeface="U55 Univers Regular" pitchFamily="2" charset="0"/>
                <a:ea typeface="U55 Univers Regular" pitchFamily="2" charset="0"/>
                <a:cs typeface="U55 Univ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bg2"/>
                </a:solidFill>
                <a:latin typeface="U55 Univers Regular" pitchFamily="2" charset="0"/>
                <a:ea typeface="U55 Univers Regular" pitchFamily="2" charset="0"/>
                <a:cs typeface="U55 Univ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bg2"/>
                </a:solidFill>
                <a:latin typeface="U55 Univers Regular" pitchFamily="2" charset="0"/>
                <a:ea typeface="U55 Univers Regular" pitchFamily="2" charset="0"/>
                <a:cs typeface="U55 Univ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bg2"/>
                </a:solidFill>
                <a:latin typeface="U55 Univers Regular" pitchFamily="2" charset="0"/>
                <a:ea typeface="U55 Univers Regular" pitchFamily="2" charset="0"/>
                <a:cs typeface="U55 Univers Regular" pitchFamily="2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33" dirty="0">
                <a:latin typeface="+mn-lt"/>
                <a:cs typeface="Arial" charset="0"/>
              </a:rPr>
              <a:t>Application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688C3F-3328-E34F-B87C-F618977F0062}"/>
              </a:ext>
            </a:extLst>
          </p:cNvPr>
          <p:cNvSpPr txBox="1"/>
          <p:nvPr/>
        </p:nvSpPr>
        <p:spPr>
          <a:xfrm>
            <a:off x="422354" y="1580820"/>
            <a:ext cx="3481493" cy="37428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189" indent="-457189">
              <a:buAutoNum type="arabicPeriod"/>
            </a:pPr>
            <a:r>
              <a:rPr lang="en-US" sz="1867" dirty="0"/>
              <a:t>CyberArk CPM manages the </a:t>
            </a:r>
            <a:r>
              <a:rPr lang="en-US" sz="1867" dirty="0" err="1"/>
              <a:t>CipherTrust</a:t>
            </a:r>
            <a:r>
              <a:rPr lang="en-US" sz="1867" dirty="0"/>
              <a:t> password.</a:t>
            </a:r>
          </a:p>
          <a:p>
            <a:pPr marL="457189" indent="-457189">
              <a:buAutoNum type="arabicPeriod"/>
            </a:pPr>
            <a:endParaRPr lang="en-US" sz="1867" dirty="0"/>
          </a:p>
          <a:p>
            <a:pPr marL="457189" indent="-457189">
              <a:buAutoNum type="arabicPeriod"/>
            </a:pPr>
            <a:r>
              <a:rPr lang="en-US" sz="1867" dirty="0"/>
              <a:t>The password is synchronized to CyberArk </a:t>
            </a:r>
            <a:r>
              <a:rPr lang="en-US" sz="1867" dirty="0" err="1"/>
              <a:t>Conjur</a:t>
            </a:r>
            <a:r>
              <a:rPr lang="en-US" sz="1867" dirty="0"/>
              <a:t>.</a:t>
            </a:r>
          </a:p>
          <a:p>
            <a:pPr marL="457189" indent="-457189">
              <a:buAutoNum type="arabicPeriod"/>
            </a:pPr>
            <a:endParaRPr lang="en-US" sz="1867" dirty="0"/>
          </a:p>
          <a:p>
            <a:pPr marL="457189" indent="-457189">
              <a:buAutoNum type="arabicPeriod"/>
            </a:pPr>
            <a:r>
              <a:rPr lang="en-US" sz="1867" dirty="0"/>
              <a:t>The Application authenticates to </a:t>
            </a:r>
            <a:r>
              <a:rPr lang="en-US" sz="1867" dirty="0" err="1"/>
              <a:t>Conjur</a:t>
            </a:r>
            <a:r>
              <a:rPr lang="en-US" sz="1867" dirty="0"/>
              <a:t> and retrieves the </a:t>
            </a:r>
            <a:r>
              <a:rPr lang="en-US" sz="1867" dirty="0" err="1"/>
              <a:t>CipherTrust</a:t>
            </a:r>
            <a:r>
              <a:rPr lang="en-US" sz="1867" dirty="0"/>
              <a:t> password.</a:t>
            </a:r>
          </a:p>
          <a:p>
            <a:pPr marL="457189" indent="-457189">
              <a:buAutoNum type="arabicPeriod"/>
            </a:pPr>
            <a:endParaRPr lang="en-US" sz="1867" dirty="0"/>
          </a:p>
          <a:p>
            <a:pPr marL="457189" indent="-457189">
              <a:buAutoNum type="arabicPeriod"/>
            </a:pPr>
            <a:r>
              <a:rPr lang="en-US" sz="1867" dirty="0"/>
              <a:t>The Application Logs into </a:t>
            </a:r>
            <a:r>
              <a:rPr lang="en-US" sz="1867" dirty="0" err="1"/>
              <a:t>CipherTrust</a:t>
            </a:r>
            <a:r>
              <a:rPr lang="en-US" sz="1867" dirty="0"/>
              <a:t> to complete encryption/tokenization tasks.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00B906-4052-3841-82EF-5A032D493FAF}"/>
              </a:ext>
            </a:extLst>
          </p:cNvPr>
          <p:cNvSpPr txBox="1"/>
          <p:nvPr/>
        </p:nvSpPr>
        <p:spPr>
          <a:xfrm>
            <a:off x="7939568" y="2688826"/>
            <a:ext cx="797845" cy="399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400" dirty="0" err="1"/>
              <a:t>Conjur</a:t>
            </a:r>
            <a:endParaRPr lang="en-US" sz="1400" dirty="0"/>
          </a:p>
        </p:txBody>
      </p:sp>
      <p:pic>
        <p:nvPicPr>
          <p:cNvPr id="1026" name="Picture 2" descr="Image result for encrypted data images">
            <a:extLst>
              <a:ext uri="{FF2B5EF4-FFF2-40B4-BE49-F238E27FC236}">
                <a16:creationId xmlns:a16="http://schemas.microsoft.com/office/drawing/2014/main" id="{B93450B2-0191-A941-993E-FB3BF0FC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303" y="4663919"/>
            <a:ext cx="1314235" cy="131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0610CF-AFD7-EA4C-A864-F2E097C7D0BC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4811709" y="3101321"/>
            <a:ext cx="5040" cy="157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5B9F59-6B9F-8241-A221-E053AC4AA3CC}"/>
              </a:ext>
            </a:extLst>
          </p:cNvPr>
          <p:cNvCxnSpPr>
            <a:cxnSpLocks/>
            <a:stCxn id="12" idx="3"/>
            <a:endCxn id="2" idx="1"/>
          </p:cNvCxnSpPr>
          <p:nvPr/>
        </p:nvCxnSpPr>
        <p:spPr>
          <a:xfrm>
            <a:off x="5334392" y="5086129"/>
            <a:ext cx="2223475" cy="2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F80A696-0B06-C54F-8E22-34A1D30748EB}"/>
              </a:ext>
            </a:extLst>
          </p:cNvPr>
          <p:cNvSpPr>
            <a:spLocks noChangeAspect="1"/>
          </p:cNvSpPr>
          <p:nvPr/>
        </p:nvSpPr>
        <p:spPr>
          <a:xfrm>
            <a:off x="5332720" y="4496837"/>
            <a:ext cx="235833" cy="2351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DE88E5-C496-F64F-9B89-C963ECFF2F2E}"/>
              </a:ext>
            </a:extLst>
          </p:cNvPr>
          <p:cNvSpPr>
            <a:spLocks noChangeAspect="1"/>
          </p:cNvSpPr>
          <p:nvPr/>
        </p:nvSpPr>
        <p:spPr>
          <a:xfrm>
            <a:off x="6440425" y="1910526"/>
            <a:ext cx="235833" cy="2351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ea typeface="Proxima Nova" charset="0"/>
                <a:cs typeface="Proxima Nova" charset="0"/>
              </a:rPr>
              <a:t>2</a:t>
            </a:r>
            <a:endParaRPr lang="en-US" sz="1400" b="1" i="0" dirty="0">
              <a:solidFill>
                <a:schemeClr val="tx1"/>
              </a:solidFill>
              <a:ea typeface="Proxima Nova" charset="0"/>
              <a:cs typeface="Proxima Nova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B70ACA-2E74-154F-A084-87270BF5855F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208499" y="2248356"/>
            <a:ext cx="2731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4A95A9-2FDF-BD4D-85C1-3D0440CB9C39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 flipV="1">
            <a:off x="8737413" y="2248356"/>
            <a:ext cx="1612227" cy="14050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7F6BF97-893F-A54B-B573-AB0C9E2FEEC2}"/>
              </a:ext>
            </a:extLst>
          </p:cNvPr>
          <p:cNvSpPr>
            <a:spLocks noChangeAspect="1"/>
          </p:cNvSpPr>
          <p:nvPr/>
        </p:nvSpPr>
        <p:spPr>
          <a:xfrm>
            <a:off x="9618180" y="2650293"/>
            <a:ext cx="235833" cy="2351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ea typeface="Proxima Nova" charset="0"/>
                <a:cs typeface="Proxima Nova" charset="0"/>
              </a:rPr>
              <a:t>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4CC881-9299-274A-B52E-1CC77F029F72}"/>
              </a:ext>
            </a:extLst>
          </p:cNvPr>
          <p:cNvCxnSpPr>
            <a:cxnSpLocks/>
            <a:stCxn id="17" idx="1"/>
            <a:endCxn id="2" idx="3"/>
          </p:cNvCxnSpPr>
          <p:nvPr/>
        </p:nvCxnSpPr>
        <p:spPr>
          <a:xfrm flipH="1">
            <a:off x="9309754" y="4216366"/>
            <a:ext cx="1039885" cy="8951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4B79A52-E40A-C740-83E3-BD6956917793}"/>
              </a:ext>
            </a:extLst>
          </p:cNvPr>
          <p:cNvSpPr>
            <a:spLocks noChangeAspect="1"/>
          </p:cNvSpPr>
          <p:nvPr/>
        </p:nvSpPr>
        <p:spPr>
          <a:xfrm>
            <a:off x="9618179" y="4365093"/>
            <a:ext cx="235833" cy="2351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ea typeface="Proxima Nova" charset="0"/>
                <a:cs typeface="Proxima Nova" charset="0"/>
              </a:rPr>
              <a:t>4</a:t>
            </a:r>
            <a:endParaRPr lang="en-US" sz="1400" b="1" i="0" dirty="0">
              <a:solidFill>
                <a:schemeClr val="tx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3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FCD6-59D9-1A4C-B795-23374866D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Secrets Hub –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A6FD7-68F1-5641-A1D9-A02046B5E5EE}"/>
              </a:ext>
            </a:extLst>
          </p:cNvPr>
          <p:cNvSpPr txBox="1"/>
          <p:nvPr/>
        </p:nvSpPr>
        <p:spPr>
          <a:xfrm>
            <a:off x="351542" y="1432543"/>
            <a:ext cx="6319158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PVWA: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SecretsHub</a:t>
            </a:r>
            <a:r>
              <a:rPr lang="en-US" dirty="0"/>
              <a:t> user to CyberArk Safe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AWS Cloud Formation: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SecretsHub</a:t>
            </a:r>
            <a:r>
              <a:rPr lang="en-US" dirty="0"/>
              <a:t> Role to AWS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Grants </a:t>
            </a:r>
            <a:r>
              <a:rPr lang="en-US" dirty="0" err="1"/>
              <a:t>SecretsHub</a:t>
            </a:r>
            <a:r>
              <a:rPr lang="en-US" dirty="0"/>
              <a:t> access to AWS Secrets Manager (ASM)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SecretsHub</a:t>
            </a:r>
            <a:r>
              <a:rPr lang="en-US" dirty="0"/>
              <a:t> Console: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Target object for AWS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Sync policy naming Safe and AWS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Changes in Safes are synced to ASM every minute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 accounts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Option to create secrets first in ASM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Deny policy can be applied to to make </a:t>
            </a:r>
            <a:r>
              <a:rPr lang="en-US" dirty="0" err="1"/>
              <a:t>SecretsHub</a:t>
            </a:r>
            <a:r>
              <a:rPr lang="en-US" dirty="0"/>
              <a:t>-managed secrets read-only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95D14-0B05-AB4B-967B-0686258198DE}"/>
              </a:ext>
            </a:extLst>
          </p:cNvPr>
          <p:cNvGrpSpPr/>
          <p:nvPr/>
        </p:nvGrpSpPr>
        <p:grpSpPr>
          <a:xfrm>
            <a:off x="6833985" y="1438381"/>
            <a:ext cx="5077708" cy="4240961"/>
            <a:chOff x="6833985" y="1438381"/>
            <a:chExt cx="5077708" cy="42409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3B3914-1DDE-6648-A0A4-FAC741155ED7}"/>
                </a:ext>
              </a:extLst>
            </p:cNvPr>
            <p:cNvGrpSpPr/>
            <p:nvPr/>
          </p:nvGrpSpPr>
          <p:grpSpPr>
            <a:xfrm>
              <a:off x="6833985" y="1438381"/>
              <a:ext cx="5077708" cy="4240961"/>
              <a:chOff x="6907463" y="924031"/>
              <a:chExt cx="5077708" cy="4240961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98AB566-34FF-B74F-AB75-84BC6B3A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7463" y="924031"/>
                <a:ext cx="5077708" cy="4240961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13E6C5-D067-1D43-8D0F-22E0082582C5}"/>
                  </a:ext>
                </a:extLst>
              </p:cNvPr>
              <p:cNvSpPr/>
              <p:nvPr/>
            </p:nvSpPr>
            <p:spPr>
              <a:xfrm>
                <a:off x="10626153" y="1561264"/>
                <a:ext cx="1140056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900" dirty="0"/>
                  <a:t>AWS Account admin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A3EE3C-8299-CD42-9DDE-E845C58B2384}"/>
                </a:ext>
              </a:extLst>
            </p:cNvPr>
            <p:cNvSpPr/>
            <p:nvPr/>
          </p:nvSpPr>
          <p:spPr>
            <a:xfrm>
              <a:off x="9161884" y="3990995"/>
              <a:ext cx="32957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900" dirty="0"/>
                <a:t>safes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BF7FD6-7ABD-7241-9C37-DA4866E9471E}"/>
                </a:ext>
              </a:extLst>
            </p:cNvPr>
            <p:cNvSpPr/>
            <p:nvPr/>
          </p:nvSpPr>
          <p:spPr>
            <a:xfrm>
              <a:off x="9178211" y="3999159"/>
              <a:ext cx="32957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900" dirty="0"/>
                <a:t>safes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15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1BFB-A8E4-EE46-B98C-562B5954C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Secrets Hub – Architecture (early access)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C286C-7F62-2F45-9910-5C2394F0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1831953"/>
            <a:ext cx="8789217" cy="37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3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ASCP</a:t>
            </a:r>
          </a:p>
        </p:txBody>
      </p:sp>
    </p:spTree>
    <p:extLst>
      <p:ext uri="{BB962C8B-B14F-4D97-AF65-F5344CB8AC3E}">
        <p14:creationId xmlns:p14="http://schemas.microsoft.com/office/powerpoint/2010/main" val="20394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entagon 83"/>
          <p:cNvSpPr/>
          <p:nvPr/>
        </p:nvSpPr>
        <p:spPr>
          <a:xfrm rot="10800000">
            <a:off x="5613567" y="1583977"/>
            <a:ext cx="2098583" cy="1850453"/>
          </a:xfrm>
          <a:prstGeom prst="homePlate">
            <a:avLst>
              <a:gd name="adj" fmla="val 34749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75000">
                <a:srgbClr val="F2F2F2"/>
              </a:gs>
              <a:gs pos="27000">
                <a:schemeClr val="bg1">
                  <a:lumMod val="95000"/>
                </a:schemeClr>
              </a:gs>
              <a:gs pos="93000">
                <a:schemeClr val="bg1"/>
              </a:gs>
            </a:gsLst>
            <a:lin ang="10800000" scaled="0"/>
          </a:gradFill>
          <a:ln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22000">
                  <a:schemeClr val="bg1">
                    <a:lumMod val="75000"/>
                  </a:schemeClr>
                </a:gs>
                <a:gs pos="49000">
                  <a:schemeClr val="bg1">
                    <a:lumMod val="85000"/>
                  </a:schemeClr>
                </a:gs>
                <a:gs pos="80000">
                  <a:schemeClr val="bg2"/>
                </a:gs>
              </a:gsLst>
              <a:lin ang="10800000" scaled="0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5" name="Picture 8" descr="11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3574" y="1947832"/>
            <a:ext cx="1578086" cy="112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6" name="Group 85"/>
          <p:cNvGrpSpPr/>
          <p:nvPr/>
        </p:nvGrpSpPr>
        <p:grpSpPr>
          <a:xfrm>
            <a:off x="6109057" y="1678815"/>
            <a:ext cx="1549930" cy="1817062"/>
            <a:chOff x="4822116" y="1664197"/>
            <a:chExt cx="1782232" cy="1972267"/>
          </a:xfrm>
        </p:grpSpPr>
        <p:pic>
          <p:nvPicPr>
            <p:cNvPr id="87" name="Picture 86" descr="icon5_withoutplate.pn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30821" y="1664197"/>
              <a:ext cx="671625" cy="656833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961227" y="2246599"/>
              <a:ext cx="1410812" cy="283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100" dirty="0">
                  <a:solidFill>
                    <a:srgbClr val="000000"/>
                  </a:solidFill>
                  <a:latin typeface="Calibri"/>
                  <a:cs typeface="Arial" pitchFamily="34" charset="0"/>
                </a:rPr>
                <a:t>Secure Storage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822116" y="3168773"/>
              <a:ext cx="1782232" cy="467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100" dirty="0">
                  <a:solidFill>
                    <a:srgbClr val="000000"/>
                  </a:solidFill>
                  <a:latin typeface="Calibri"/>
                  <a:cs typeface="Arial" pitchFamily="34" charset="0"/>
                </a:rPr>
                <a:t>Password and SSH Key Rotation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5309071" y="2508209"/>
              <a:ext cx="715124" cy="713264"/>
              <a:chOff x="5309071" y="2401879"/>
              <a:chExt cx="715124" cy="71326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309071" y="2401879"/>
                <a:ext cx="715124" cy="713264"/>
                <a:chOff x="4778767" y="2194826"/>
                <a:chExt cx="715124" cy="713264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4865703" y="2283166"/>
                  <a:ext cx="541251" cy="53658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pic>
              <p:nvPicPr>
                <p:cNvPr id="94" name="Picture 2" descr="http://timandshanna.com/wp-content/uploads/2014/02/circle-arrow.png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78767" y="2194826"/>
                  <a:ext cx="715124" cy="7132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2" name="TextBox 91"/>
              <p:cNvSpPr txBox="1"/>
              <p:nvPr/>
            </p:nvSpPr>
            <p:spPr>
              <a:xfrm>
                <a:off x="5350034" y="2611664"/>
                <a:ext cx="637527" cy="334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457200"/>
                <a:r>
                  <a:rPr lang="en-US" sz="1400" dirty="0">
                    <a:solidFill>
                      <a:srgbClr val="224982"/>
                    </a:solidFill>
                    <a:latin typeface="Arial" pitchFamily="34" charset="0"/>
                    <a:cs typeface="Arial" pitchFamily="34" charset="0"/>
                  </a:rPr>
                  <a:t>*****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Application Access: High level perspective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64121" y="1166426"/>
            <a:ext cx="3070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b="1" u="sng" dirty="0">
                <a:solidFill>
                  <a:srgbClr val="000000"/>
                </a:solidFill>
                <a:latin typeface="Calibri"/>
                <a:cs typeface="Arial" pitchFamily="34" charset="0"/>
              </a:rPr>
              <a:t>Application Identity Management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4245533" y="1244843"/>
            <a:ext cx="0" cy="557461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921972" y="1255024"/>
            <a:ext cx="0" cy="557461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38323" y="1298612"/>
            <a:ext cx="2085745" cy="997334"/>
            <a:chOff x="304797" y="1517687"/>
            <a:chExt cx="2085745" cy="997334"/>
          </a:xfrm>
        </p:grpSpPr>
        <p:pic>
          <p:nvPicPr>
            <p:cNvPr id="54" name="Picture 26" descr="EITE_3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55883" y="1517687"/>
              <a:ext cx="1097280" cy="655320"/>
            </a:xfrm>
            <a:prstGeom prst="rect">
              <a:avLst/>
            </a:prstGeom>
            <a:noFill/>
          </p:spPr>
        </p:pic>
        <p:sp>
          <p:nvSpPr>
            <p:cNvPr id="67" name="TextBox 66"/>
            <p:cNvSpPr txBox="1"/>
            <p:nvPr/>
          </p:nvSpPr>
          <p:spPr>
            <a:xfrm>
              <a:off x="304797" y="2109638"/>
              <a:ext cx="2085745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 Servers (WebSphere, Weblogic, etc.)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96019" y="2355306"/>
            <a:ext cx="1097280" cy="998946"/>
            <a:chOff x="762494" y="2626225"/>
            <a:chExt cx="1097280" cy="998946"/>
          </a:xfrm>
        </p:grpSpPr>
        <p:pic>
          <p:nvPicPr>
            <p:cNvPr id="61" name="Picture 26" descr="EITE_3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62494" y="2626225"/>
              <a:ext cx="1097280" cy="655320"/>
            </a:xfrm>
            <a:prstGeom prst="rect">
              <a:avLst/>
            </a:prstGeom>
            <a:noFill/>
          </p:spPr>
        </p:pic>
        <p:sp>
          <p:nvSpPr>
            <p:cNvPr id="69" name="TextBox 68"/>
            <p:cNvSpPr txBox="1"/>
            <p:nvPr/>
          </p:nvSpPr>
          <p:spPr>
            <a:xfrm>
              <a:off x="887039" y="3219788"/>
              <a:ext cx="908974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Unix Servers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96019" y="3413613"/>
            <a:ext cx="1097280" cy="1014973"/>
            <a:chOff x="762494" y="3727857"/>
            <a:chExt cx="1097280" cy="1014973"/>
          </a:xfrm>
        </p:grpSpPr>
        <p:pic>
          <p:nvPicPr>
            <p:cNvPr id="64" name="Picture 26" descr="EITE_3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62494" y="3727857"/>
              <a:ext cx="1097280" cy="655320"/>
            </a:xfrm>
            <a:prstGeom prst="rect">
              <a:avLst/>
            </a:prstGeom>
            <a:noFill/>
          </p:spPr>
        </p:pic>
        <p:sp>
          <p:nvSpPr>
            <p:cNvPr id="70" name="TextBox 69"/>
            <p:cNvSpPr txBox="1"/>
            <p:nvPr/>
          </p:nvSpPr>
          <p:spPr>
            <a:xfrm>
              <a:off x="887039" y="4337447"/>
              <a:ext cx="908974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Windows Servers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061708" y="5562277"/>
            <a:ext cx="1550486" cy="738352"/>
            <a:chOff x="528183" y="5781352"/>
            <a:chExt cx="1550486" cy="738352"/>
          </a:xfrm>
        </p:grpSpPr>
        <p:pic>
          <p:nvPicPr>
            <p:cNvPr id="52" name="Picture 25" descr="EITE_2"/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815834" y="5781352"/>
              <a:ext cx="914400" cy="553702"/>
            </a:xfrm>
            <a:prstGeom prst="rect">
              <a:avLst/>
            </a:prstGeom>
            <a:noFill/>
          </p:spPr>
        </p:pic>
        <p:sp>
          <p:nvSpPr>
            <p:cNvPr id="71" name="TextBox 70"/>
            <p:cNvSpPr txBox="1"/>
            <p:nvPr/>
          </p:nvSpPr>
          <p:spPr>
            <a:xfrm>
              <a:off x="528183" y="6268210"/>
              <a:ext cx="1550486" cy="251494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Desktops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89408" y="4487946"/>
            <a:ext cx="1097280" cy="1014973"/>
            <a:chOff x="755883" y="4730421"/>
            <a:chExt cx="1097280" cy="1014973"/>
          </a:xfrm>
        </p:grpSpPr>
        <p:pic>
          <p:nvPicPr>
            <p:cNvPr id="107" name="Picture 26" descr="EITE_3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55883" y="4730421"/>
              <a:ext cx="1097280" cy="655320"/>
            </a:xfrm>
            <a:prstGeom prst="rect">
              <a:avLst/>
            </a:prstGeom>
            <a:noFill/>
          </p:spPr>
        </p:pic>
        <p:sp>
          <p:nvSpPr>
            <p:cNvPr id="108" name="TextBox 107"/>
            <p:cNvSpPr txBox="1"/>
            <p:nvPr/>
          </p:nvSpPr>
          <p:spPr>
            <a:xfrm>
              <a:off x="880428" y="5340011"/>
              <a:ext cx="908974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Mainframe Servers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1943499" y="1105148"/>
            <a:ext cx="2013806" cy="540995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326512" y="1686173"/>
            <a:ext cx="2013806" cy="3710458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68857" y="1977384"/>
            <a:ext cx="1061881" cy="877870"/>
            <a:chOff x="7790103" y="3732819"/>
            <a:chExt cx="1061881" cy="877870"/>
          </a:xfrm>
        </p:grpSpPr>
        <p:sp>
          <p:nvSpPr>
            <p:cNvPr id="142" name="TextBox 141"/>
            <p:cNvSpPr txBox="1"/>
            <p:nvPr/>
          </p:nvSpPr>
          <p:spPr>
            <a:xfrm>
              <a:off x="7790103" y="4205306"/>
              <a:ext cx="1061881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Security Appliances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5" name="Group 118"/>
            <p:cNvGrpSpPr/>
            <p:nvPr/>
          </p:nvGrpSpPr>
          <p:grpSpPr>
            <a:xfrm>
              <a:off x="8162368" y="3732819"/>
              <a:ext cx="420866" cy="500697"/>
              <a:chOff x="7143586" y="4346725"/>
              <a:chExt cx="903134" cy="848488"/>
            </a:xfrm>
          </p:grpSpPr>
          <p:pic>
            <p:nvPicPr>
              <p:cNvPr id="146" name="Picture 34" descr="5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7143586" y="4346725"/>
                <a:ext cx="486813" cy="836614"/>
              </a:xfrm>
              <a:prstGeom prst="rect">
                <a:avLst/>
              </a:prstGeom>
              <a:noFill/>
            </p:spPr>
          </p:pic>
          <p:pic>
            <p:nvPicPr>
              <p:cNvPr id="147" name="Picture 27" descr="EITE_4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7154227" y="4757116"/>
                <a:ext cx="815974" cy="263524"/>
              </a:xfrm>
              <a:prstGeom prst="rect">
                <a:avLst/>
              </a:prstGeom>
              <a:noFill/>
            </p:spPr>
          </p:pic>
          <p:pic>
            <p:nvPicPr>
              <p:cNvPr id="148" name="Picture 27" descr="EITE_4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7230746" y="4931687"/>
                <a:ext cx="815974" cy="263526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8467672" y="4179696"/>
            <a:ext cx="835424" cy="908987"/>
            <a:chOff x="7038922" y="4264279"/>
            <a:chExt cx="835424" cy="908987"/>
          </a:xfrm>
        </p:grpSpPr>
        <p:sp>
          <p:nvSpPr>
            <p:cNvPr id="143" name="TextBox 142"/>
            <p:cNvSpPr txBox="1"/>
            <p:nvPr/>
          </p:nvSpPr>
          <p:spPr>
            <a:xfrm>
              <a:off x="7038922" y="4767883"/>
              <a:ext cx="835424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Websites/ Web Apps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9" name="Picture 2" descr="http://www.mobiliodevelopment.com/wp-content/uploads/2012/05/web-apps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110432" y="4264279"/>
              <a:ext cx="711066" cy="522266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8390702" y="2016385"/>
            <a:ext cx="960120" cy="693718"/>
            <a:chOff x="6961952" y="2253369"/>
            <a:chExt cx="960120" cy="693718"/>
          </a:xfrm>
        </p:grpSpPr>
        <p:sp>
          <p:nvSpPr>
            <p:cNvPr id="141" name="TextBox 140"/>
            <p:cNvSpPr txBox="1"/>
            <p:nvPr/>
          </p:nvSpPr>
          <p:spPr>
            <a:xfrm>
              <a:off x="6961952" y="2695593"/>
              <a:ext cx="960120" cy="251494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0" name="Picture 149" descr="icon5_withoutplate.png"/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54571" y="2253369"/>
              <a:ext cx="510721" cy="49947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455374" y="3079044"/>
            <a:ext cx="768096" cy="768820"/>
            <a:chOff x="7062596" y="1129766"/>
            <a:chExt cx="768096" cy="768820"/>
          </a:xfrm>
        </p:grpSpPr>
        <p:sp>
          <p:nvSpPr>
            <p:cNvPr id="140" name="TextBox 139"/>
            <p:cNvSpPr txBox="1"/>
            <p:nvPr/>
          </p:nvSpPr>
          <p:spPr>
            <a:xfrm>
              <a:off x="7062596" y="1647092"/>
              <a:ext cx="768096" cy="251494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1" name="Picture 150" descr="icon5_withoutplate.png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08513" y="1129766"/>
              <a:ext cx="476379" cy="54904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405424" y="3124410"/>
            <a:ext cx="940061" cy="793378"/>
            <a:chOff x="6976673" y="3256074"/>
            <a:chExt cx="940061" cy="793378"/>
          </a:xfrm>
        </p:grpSpPr>
        <p:sp>
          <p:nvSpPr>
            <p:cNvPr id="139" name="TextBox 138"/>
            <p:cNvSpPr txBox="1"/>
            <p:nvPr/>
          </p:nvSpPr>
          <p:spPr>
            <a:xfrm>
              <a:off x="6976673" y="3644069"/>
              <a:ext cx="940061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Devices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4" name="Picture 143" descr="network switch.jpg"/>
            <p:cNvPicPr>
              <a:picLocks noChangeAspect="1"/>
            </p:cNvPicPr>
            <p:nvPr/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86648" y="3256074"/>
              <a:ext cx="578644" cy="271463"/>
            </a:xfrm>
            <a:prstGeom prst="rect">
              <a:avLst/>
            </a:prstGeom>
          </p:spPr>
        </p:pic>
        <p:pic>
          <p:nvPicPr>
            <p:cNvPr id="152" name="Picture 151" descr="network switch.jpg"/>
            <p:cNvPicPr>
              <a:picLocks noChangeAspect="1"/>
            </p:cNvPicPr>
            <p:nvPr/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39048" y="3355457"/>
              <a:ext cx="578644" cy="27146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355435" y="4119278"/>
            <a:ext cx="1022069" cy="951048"/>
            <a:chOff x="7831434" y="4803049"/>
            <a:chExt cx="1022069" cy="951048"/>
          </a:xfrm>
        </p:grpSpPr>
        <p:pic>
          <p:nvPicPr>
            <p:cNvPr id="153" name="Picture 152" descr="icon5_withoutplate.png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77233" y="4803049"/>
              <a:ext cx="476379" cy="549049"/>
            </a:xfrm>
            <a:prstGeom prst="rect">
              <a:avLst/>
            </a:prstGeom>
          </p:spPr>
        </p:pic>
        <p:pic>
          <p:nvPicPr>
            <p:cNvPr id="154" name="Picture 2" descr="https://lh3.googleusercontent.com/-Yba5lKqdhFM/U-5kCY6T0PI/AAAAAAAAA9Y/arntrXwSv24/w1024-h1024/New_icon.png"/>
            <p:cNvPicPr>
              <a:picLocks noChangeAspect="1" noChangeArrowheads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97558" y="5013677"/>
              <a:ext cx="401176" cy="31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TextBox 154"/>
            <p:cNvSpPr txBox="1"/>
            <p:nvPr/>
          </p:nvSpPr>
          <p:spPr>
            <a:xfrm>
              <a:off x="7831434" y="5348714"/>
              <a:ext cx="1022069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Infrastructure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7" name="Right Arrow 156"/>
          <p:cNvSpPr/>
          <p:nvPr/>
        </p:nvSpPr>
        <p:spPr>
          <a:xfrm>
            <a:off x="3971692" y="4368028"/>
            <a:ext cx="4354820" cy="23992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code with pass"/>
          <p:cNvSpPr>
            <a:spLocks noChangeArrowheads="1"/>
          </p:cNvSpPr>
          <p:nvPr/>
        </p:nvSpPr>
        <p:spPr bwMode="auto">
          <a:xfrm>
            <a:off x="4818619" y="4045593"/>
            <a:ext cx="2828109" cy="88049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 = 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=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=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ConnectDatabase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(Host, Username, Password)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50402" y="1392371"/>
            <a:ext cx="1106848" cy="4862355"/>
            <a:chOff x="1426402" y="1392370"/>
            <a:chExt cx="1106848" cy="4862355"/>
          </a:xfrm>
        </p:grpSpPr>
        <p:grpSp>
          <p:nvGrpSpPr>
            <p:cNvPr id="134" name="Group 133"/>
            <p:cNvGrpSpPr/>
            <p:nvPr/>
          </p:nvGrpSpPr>
          <p:grpSpPr>
            <a:xfrm>
              <a:off x="1440203" y="2464025"/>
              <a:ext cx="1051645" cy="575737"/>
              <a:chOff x="2392839" y="3348881"/>
              <a:chExt cx="1406308" cy="771563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6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1467805" y="1392370"/>
              <a:ext cx="1051645" cy="575737"/>
              <a:chOff x="2392839" y="3348881"/>
              <a:chExt cx="1406308" cy="771563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1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  <p:grpSp>
          <p:nvGrpSpPr>
            <p:cNvPr id="162" name="Group 161"/>
            <p:cNvGrpSpPr/>
            <p:nvPr/>
          </p:nvGrpSpPr>
          <p:grpSpPr>
            <a:xfrm>
              <a:off x="1454004" y="4607335"/>
              <a:ext cx="1051645" cy="575737"/>
              <a:chOff x="2392839" y="3348881"/>
              <a:chExt cx="1406308" cy="771563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4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  <p:grpSp>
          <p:nvGrpSpPr>
            <p:cNvPr id="165" name="Group 164"/>
            <p:cNvGrpSpPr/>
            <p:nvPr/>
          </p:nvGrpSpPr>
          <p:grpSpPr>
            <a:xfrm>
              <a:off x="1481605" y="3535680"/>
              <a:ext cx="1051645" cy="575737"/>
              <a:chOff x="2392839" y="3348881"/>
              <a:chExt cx="1406308" cy="771563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7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  <p:grpSp>
          <p:nvGrpSpPr>
            <p:cNvPr id="168" name="Group 167"/>
            <p:cNvGrpSpPr/>
            <p:nvPr/>
          </p:nvGrpSpPr>
          <p:grpSpPr>
            <a:xfrm>
              <a:off x="1426402" y="5678988"/>
              <a:ext cx="1051645" cy="575737"/>
              <a:chOff x="2392839" y="3348881"/>
              <a:chExt cx="1406308" cy="771563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0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username"/>
          <p:cNvSpPr/>
          <p:nvPr/>
        </p:nvSpPr>
        <p:spPr>
          <a:xfrm>
            <a:off x="5574797" y="4114478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“app”</a:t>
            </a:r>
          </a:p>
        </p:txBody>
      </p:sp>
      <p:sp>
        <p:nvSpPr>
          <p:cNvPr id="204" name="password"/>
          <p:cNvSpPr/>
          <p:nvPr/>
        </p:nvSpPr>
        <p:spPr>
          <a:xfrm>
            <a:off x="5559082" y="4275405"/>
            <a:ext cx="8226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“y7qeF$1”</a:t>
            </a:r>
          </a:p>
        </p:txBody>
      </p:sp>
      <p:sp>
        <p:nvSpPr>
          <p:cNvPr id="205" name="hostname"/>
          <p:cNvSpPr/>
          <p:nvPr/>
        </p:nvSpPr>
        <p:spPr>
          <a:xfrm>
            <a:off x="5253569" y="4439836"/>
            <a:ext cx="912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“10.10.3.56”</a:t>
            </a:r>
            <a:endParaRPr lang="en-US" sz="1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Right Arrow 82"/>
          <p:cNvSpPr/>
          <p:nvPr/>
        </p:nvSpPr>
        <p:spPr>
          <a:xfrm>
            <a:off x="3962014" y="4940710"/>
            <a:ext cx="4364499" cy="23992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code without password"/>
          <p:cNvSpPr>
            <a:spLocks noChangeArrowheads="1"/>
          </p:cNvSpPr>
          <p:nvPr/>
        </p:nvSpPr>
        <p:spPr bwMode="auto">
          <a:xfrm>
            <a:off x="4817097" y="4028839"/>
            <a:ext cx="2844928" cy="899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 = </a:t>
            </a:r>
            <a:r>
              <a:rPr lang="en-US" sz="1000" b="1" dirty="0" err="1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GetUserName</a:t>
            </a:r>
            <a:r>
              <a:rPr lang="en-US" sz="1000" b="1" dirty="0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= </a:t>
            </a:r>
            <a:r>
              <a:rPr lang="en-US" sz="1000" b="1" dirty="0" err="1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GetPassword</a:t>
            </a:r>
            <a:r>
              <a:rPr lang="en-US" sz="1000" b="1" dirty="0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= </a:t>
            </a:r>
            <a:r>
              <a:rPr lang="en-US" sz="1000" b="1" dirty="0" err="1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GetHost</a:t>
            </a:r>
            <a:r>
              <a:rPr lang="en-US" sz="1000" b="1" dirty="0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ConnectDatabase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(Host, Username, Password)</a:t>
            </a:r>
            <a:endParaRPr lang="en-US" sz="1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>
            <a:off x="3978654" y="4559268"/>
            <a:ext cx="8289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5529669" y="3223793"/>
            <a:ext cx="0" cy="816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7" name="Picture 38" descr="7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5639810" y="2349712"/>
            <a:ext cx="454417" cy="5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TextBox 94"/>
          <p:cNvSpPr txBox="1"/>
          <p:nvPr/>
        </p:nvSpPr>
        <p:spPr>
          <a:xfrm>
            <a:off x="4648201" y="2985852"/>
            <a:ext cx="146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b="1" dirty="0">
                <a:solidFill>
                  <a:srgbClr val="000000"/>
                </a:solidFill>
                <a:latin typeface="Calibri"/>
                <a:cs typeface="Arial" pitchFamily="34" charset="0"/>
              </a:rPr>
              <a:t>CyberArk Vault</a:t>
            </a:r>
          </a:p>
        </p:txBody>
      </p:sp>
    </p:spTree>
    <p:extLst>
      <p:ext uri="{BB962C8B-B14F-4D97-AF65-F5344CB8AC3E}">
        <p14:creationId xmlns:p14="http://schemas.microsoft.com/office/powerpoint/2010/main" val="170344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2738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7384 L -0.20833 0.275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33 0.275 L -0.20833 0.31459 C -0.20833 0.33241 -0.07517 0.3544 0.03333 0.3544 L 0.275 0.3544 " pathEditMode="relative" rAng="0" ptsTypes="FfFF">
                                      <p:cBhvr>
                                        <p:cTn id="8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395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68" grpId="0"/>
      <p:bldP spid="157" grpId="0" animBg="1"/>
      <p:bldP spid="157" grpId="1" animBg="1"/>
      <p:bldP spid="158" grpId="0" animBg="1"/>
      <p:bldP spid="25" grpId="0"/>
      <p:bldP spid="25" grpId="1"/>
      <p:bldP spid="204" grpId="0"/>
      <p:bldP spid="204" grpId="1"/>
      <p:bldP spid="205" grpId="0"/>
      <p:bldP spid="205" grpId="1"/>
      <p:bldP spid="83" grpId="0" animBg="1"/>
      <p:bldP spid="77" grpId="0" animBg="1"/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257DAE-5C84-EB42-9C55-A878588AFB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why change code? J2EE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04913" y="1281113"/>
            <a:ext cx="10987087" cy="2138362"/>
          </a:xfrm>
        </p:spPr>
        <p:txBody>
          <a:bodyPr/>
          <a:lstStyle/>
          <a:p>
            <a:r>
              <a:rPr lang="en-US" dirty="0"/>
              <a:t>Integration with Java Application Servers enables the transparent management of datasource credentials for: WebSphere, WebLogic, </a:t>
            </a:r>
            <a:r>
              <a:rPr lang="en-US" dirty="0" err="1"/>
              <a:t>JBoss</a:t>
            </a:r>
            <a:r>
              <a:rPr lang="en-US" dirty="0"/>
              <a:t>, Tomcat</a:t>
            </a:r>
          </a:p>
          <a:p>
            <a:r>
              <a:rPr lang="en-US" dirty="0"/>
              <a:t>Requires no code changes to the J2EE application. One-time configuration change to the application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erver box"/>
          <p:cNvSpPr>
            <a:spLocks noChangeArrowheads="1"/>
          </p:cNvSpPr>
          <p:nvPr/>
        </p:nvSpPr>
        <p:spPr bwMode="auto">
          <a:xfrm>
            <a:off x="2886076" y="3248025"/>
            <a:ext cx="3886200" cy="2990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J2EE application"/>
          <p:cNvSpPr>
            <a:spLocks noChangeArrowheads="1"/>
          </p:cNvSpPr>
          <p:nvPr/>
        </p:nvSpPr>
        <p:spPr bwMode="auto">
          <a:xfrm>
            <a:off x="3606476" y="3898727"/>
            <a:ext cx="828675" cy="596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grpSp>
        <p:nvGrpSpPr>
          <p:cNvPr id="10" name="ASCP"/>
          <p:cNvGrpSpPr/>
          <p:nvPr/>
        </p:nvGrpSpPr>
        <p:grpSpPr>
          <a:xfrm>
            <a:off x="4417336" y="4666529"/>
            <a:ext cx="1657281" cy="1133753"/>
            <a:chOff x="2066848" y="4015122"/>
            <a:chExt cx="1202253" cy="832051"/>
          </a:xfrm>
        </p:grpSpPr>
        <p:grpSp>
          <p:nvGrpSpPr>
            <p:cNvPr id="11" name="Group 10"/>
            <p:cNvGrpSpPr/>
            <p:nvPr/>
          </p:nvGrpSpPr>
          <p:grpSpPr>
            <a:xfrm>
              <a:off x="2376601" y="4321296"/>
              <a:ext cx="612757" cy="525877"/>
              <a:chOff x="6043059" y="1972411"/>
              <a:chExt cx="1270771" cy="1088458"/>
            </a:xfrm>
          </p:grpSpPr>
          <p:pic>
            <p:nvPicPr>
              <p:cNvPr id="13" name="Picture 33" descr="7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6647327" y="2334410"/>
                <a:ext cx="666503" cy="4422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pic>
            <p:nvPicPr>
              <p:cNvPr id="14" name="Picture 68" descr="v"/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6043059" y="1972411"/>
                <a:ext cx="819917" cy="896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33" descr="7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6112108" y="2504247"/>
                <a:ext cx="942106" cy="556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066848" y="4015122"/>
              <a:ext cx="1202253" cy="34268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Server Credential Provider</a:t>
              </a:r>
              <a:endParaRPr lang="he-I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Vault"/>
          <p:cNvGrpSpPr/>
          <p:nvPr/>
        </p:nvGrpSpPr>
        <p:grpSpPr>
          <a:xfrm>
            <a:off x="8745783" y="4813143"/>
            <a:ext cx="1578086" cy="1308913"/>
            <a:chOff x="3849174" y="5433531"/>
            <a:chExt cx="1578086" cy="1308913"/>
          </a:xfrm>
        </p:grpSpPr>
        <p:pic>
          <p:nvPicPr>
            <p:cNvPr id="17" name="Picture 16" descr="11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3849174" y="5433531"/>
              <a:ext cx="1578086" cy="112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916557" y="6434667"/>
              <a:ext cx="14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cs typeface="Arial" pitchFamily="34" charset="0"/>
                </a:rPr>
                <a:t>CyberArk Vault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>
            <a:off x="4020813" y="4627026"/>
            <a:ext cx="671537" cy="780256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688996" y="5223341"/>
            <a:ext cx="2350104" cy="109035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WebSphere box"/>
          <p:cNvSpPr>
            <a:spLocks noChangeArrowheads="1"/>
          </p:cNvSpPr>
          <p:nvPr/>
        </p:nvSpPr>
        <p:spPr bwMode="auto">
          <a:xfrm>
            <a:off x="3133573" y="3552227"/>
            <a:ext cx="2875800" cy="2287372"/>
          </a:xfrm>
          <a:prstGeom prst="rect">
            <a:avLst/>
          </a:prstGeom>
          <a:noFill/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DB"/>
          <p:cNvGrpSpPr/>
          <p:nvPr/>
        </p:nvGrpSpPr>
        <p:grpSpPr>
          <a:xfrm>
            <a:off x="8491153" y="3166328"/>
            <a:ext cx="1596818" cy="1150513"/>
            <a:chOff x="6961952" y="2253369"/>
            <a:chExt cx="960120" cy="585995"/>
          </a:xfrm>
        </p:grpSpPr>
        <p:sp>
          <p:nvSpPr>
            <p:cNvPr id="27" name="TextBox 26"/>
            <p:cNvSpPr txBox="1"/>
            <p:nvPr/>
          </p:nvSpPr>
          <p:spPr>
            <a:xfrm>
              <a:off x="6961952" y="2695593"/>
              <a:ext cx="960120" cy="143771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he-I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7" descr="icon5_withoutplate.pn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54571" y="2253369"/>
              <a:ext cx="510721" cy="499473"/>
            </a:xfrm>
            <a:prstGeom prst="rect">
              <a:avLst/>
            </a:prstGeom>
          </p:spPr>
        </p:pic>
      </p:grpSp>
      <p:grpSp>
        <p:nvGrpSpPr>
          <p:cNvPr id="5" name="Server"/>
          <p:cNvGrpSpPr/>
          <p:nvPr/>
        </p:nvGrpSpPr>
        <p:grpSpPr>
          <a:xfrm>
            <a:off x="2109845" y="2680413"/>
            <a:ext cx="2621956" cy="1239241"/>
            <a:chOff x="966692" y="4116421"/>
            <a:chExt cx="2621956" cy="1239241"/>
          </a:xfrm>
        </p:grpSpPr>
        <p:pic>
          <p:nvPicPr>
            <p:cNvPr id="6" name="Picture 26" descr="EITE_3"/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966692" y="4116421"/>
              <a:ext cx="1845724" cy="123924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2207046" y="4380415"/>
              <a:ext cx="1381602" cy="343827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he-IL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WebSphere text"/>
          <p:cNvSpPr txBox="1"/>
          <p:nvPr/>
        </p:nvSpPr>
        <p:spPr>
          <a:xfrm>
            <a:off x="4737522" y="3545854"/>
            <a:ext cx="1381602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WebSphere</a:t>
            </a:r>
            <a:endParaRPr lang="he-IL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8" descr="7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9307618" y="5008343"/>
            <a:ext cx="454417" cy="5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2" name="red connection"/>
          <p:cNvCxnSpPr/>
          <p:nvPr/>
        </p:nvCxnSpPr>
        <p:spPr>
          <a:xfrm flipV="1">
            <a:off x="4553265" y="3784535"/>
            <a:ext cx="3635939" cy="330962"/>
          </a:xfrm>
          <a:prstGeom prst="straightConnector1">
            <a:avLst/>
          </a:prstGeom>
          <a:ln w="171450">
            <a:solidFill>
              <a:srgbClr val="FF0000"/>
            </a:solidFill>
            <a:prstDash val="solid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renn connection"/>
          <p:cNvCxnSpPr>
            <a:cxnSpLocks/>
          </p:cNvCxnSpPr>
          <p:nvPr/>
        </p:nvCxnSpPr>
        <p:spPr>
          <a:xfrm flipV="1">
            <a:off x="4553266" y="3780656"/>
            <a:ext cx="3635939" cy="330962"/>
          </a:xfrm>
          <a:prstGeom prst="straightConnector1">
            <a:avLst/>
          </a:prstGeom>
          <a:ln w="171450">
            <a:solidFill>
              <a:schemeClr val="accent4"/>
            </a:solidFill>
            <a:prstDash val="solid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0">
            <a:extLst>
              <a:ext uri="{FF2B5EF4-FFF2-40B4-BE49-F238E27FC236}">
                <a16:creationId xmlns:a16="http://schemas.microsoft.com/office/drawing/2014/main" id="{7F4AF8C8-1EAE-6844-BD4B-9186E2B51B4B}"/>
              </a:ext>
            </a:extLst>
          </p:cNvPr>
          <p:cNvSpPr txBox="1">
            <a:spLocks/>
          </p:cNvSpPr>
          <p:nvPr/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rgbClr val="0F22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4348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8.33333E-7 0.0088 C -8.33333E-7 0.01273 -0.11597 0.0176 -0.21024 0.0176 L -0.41823 0.0176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20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3D0D61D-8339-5049-B223-EA01777FB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why change code? J2EE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04913" y="1250950"/>
            <a:ext cx="10987087" cy="2138363"/>
          </a:xfrm>
        </p:spPr>
        <p:txBody>
          <a:bodyPr/>
          <a:lstStyle/>
          <a:p>
            <a:r>
              <a:rPr lang="en-US" dirty="0"/>
              <a:t>Integration with Java Application Servers enables the transparent management of datasource credentials for: WebSphere, WebLogic, </a:t>
            </a:r>
            <a:r>
              <a:rPr lang="en-US" dirty="0" err="1"/>
              <a:t>JBoss</a:t>
            </a:r>
            <a:r>
              <a:rPr lang="en-US" dirty="0"/>
              <a:t>, Tomcat</a:t>
            </a:r>
          </a:p>
          <a:p>
            <a:r>
              <a:rPr lang="en-US" dirty="0"/>
              <a:t>Requires no code changes to the J2EE application. One-time configuration change to the application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erver box"/>
          <p:cNvSpPr>
            <a:spLocks noChangeArrowheads="1"/>
          </p:cNvSpPr>
          <p:nvPr/>
        </p:nvSpPr>
        <p:spPr bwMode="auto">
          <a:xfrm>
            <a:off x="2886076" y="3248025"/>
            <a:ext cx="3886200" cy="2990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J2EE application"/>
          <p:cNvSpPr>
            <a:spLocks noChangeArrowheads="1"/>
          </p:cNvSpPr>
          <p:nvPr/>
        </p:nvSpPr>
        <p:spPr bwMode="auto">
          <a:xfrm>
            <a:off x="3606476" y="3898727"/>
            <a:ext cx="828675" cy="596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grpSp>
        <p:nvGrpSpPr>
          <p:cNvPr id="10" name="ASCP"/>
          <p:cNvGrpSpPr/>
          <p:nvPr/>
        </p:nvGrpSpPr>
        <p:grpSpPr>
          <a:xfrm>
            <a:off x="4417336" y="4666529"/>
            <a:ext cx="1657281" cy="1133753"/>
            <a:chOff x="2066848" y="4015122"/>
            <a:chExt cx="1202253" cy="832051"/>
          </a:xfrm>
        </p:grpSpPr>
        <p:grpSp>
          <p:nvGrpSpPr>
            <p:cNvPr id="11" name="Group 10"/>
            <p:cNvGrpSpPr/>
            <p:nvPr/>
          </p:nvGrpSpPr>
          <p:grpSpPr>
            <a:xfrm>
              <a:off x="2376601" y="4321296"/>
              <a:ext cx="612757" cy="525877"/>
              <a:chOff x="6043059" y="1972411"/>
              <a:chExt cx="1270771" cy="1088458"/>
            </a:xfrm>
          </p:grpSpPr>
          <p:pic>
            <p:nvPicPr>
              <p:cNvPr id="13" name="Picture 33" descr="7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6647327" y="2334410"/>
                <a:ext cx="666503" cy="4422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pic>
            <p:nvPicPr>
              <p:cNvPr id="14" name="Picture 68" descr="v"/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6043059" y="1972411"/>
                <a:ext cx="819917" cy="896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33" descr="7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6112108" y="2504247"/>
                <a:ext cx="942106" cy="556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066848" y="4015122"/>
              <a:ext cx="1202253" cy="34268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Server Credential Provider</a:t>
              </a:r>
              <a:endParaRPr lang="he-I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Vault"/>
          <p:cNvGrpSpPr/>
          <p:nvPr/>
        </p:nvGrpSpPr>
        <p:grpSpPr>
          <a:xfrm>
            <a:off x="8745783" y="4813143"/>
            <a:ext cx="1578086" cy="1308913"/>
            <a:chOff x="3849174" y="5433531"/>
            <a:chExt cx="1578086" cy="1308913"/>
          </a:xfrm>
        </p:grpSpPr>
        <p:pic>
          <p:nvPicPr>
            <p:cNvPr id="17" name="Picture 16" descr="11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3849174" y="5433531"/>
              <a:ext cx="1578086" cy="112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916557" y="6434667"/>
              <a:ext cx="14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cs typeface="Arial" pitchFamily="34" charset="0"/>
                </a:rPr>
                <a:t>CyberArk Vault</a:t>
              </a:r>
            </a:p>
          </p:txBody>
        </p:sp>
      </p:grpSp>
      <p:sp>
        <p:nvSpPr>
          <p:cNvPr id="30" name="WebSphere box"/>
          <p:cNvSpPr>
            <a:spLocks noChangeArrowheads="1"/>
          </p:cNvSpPr>
          <p:nvPr/>
        </p:nvSpPr>
        <p:spPr bwMode="auto">
          <a:xfrm>
            <a:off x="3133573" y="3552227"/>
            <a:ext cx="2875800" cy="2287372"/>
          </a:xfrm>
          <a:prstGeom prst="rect">
            <a:avLst/>
          </a:prstGeom>
          <a:noFill/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DB"/>
          <p:cNvGrpSpPr/>
          <p:nvPr/>
        </p:nvGrpSpPr>
        <p:grpSpPr>
          <a:xfrm>
            <a:off x="8491153" y="3166328"/>
            <a:ext cx="1596818" cy="1150513"/>
            <a:chOff x="6961952" y="2253369"/>
            <a:chExt cx="960120" cy="585995"/>
          </a:xfrm>
        </p:grpSpPr>
        <p:sp>
          <p:nvSpPr>
            <p:cNvPr id="27" name="TextBox 26"/>
            <p:cNvSpPr txBox="1"/>
            <p:nvPr/>
          </p:nvSpPr>
          <p:spPr>
            <a:xfrm>
              <a:off x="6961952" y="2695593"/>
              <a:ext cx="960120" cy="143771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he-I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7" descr="icon5_withoutplate.pn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54571" y="2253369"/>
              <a:ext cx="510721" cy="499473"/>
            </a:xfrm>
            <a:prstGeom prst="rect">
              <a:avLst/>
            </a:prstGeom>
          </p:spPr>
        </p:pic>
      </p:grpSp>
      <p:grpSp>
        <p:nvGrpSpPr>
          <p:cNvPr id="5" name="Server"/>
          <p:cNvGrpSpPr/>
          <p:nvPr/>
        </p:nvGrpSpPr>
        <p:grpSpPr>
          <a:xfrm>
            <a:off x="2109845" y="2680413"/>
            <a:ext cx="2621956" cy="1239241"/>
            <a:chOff x="966692" y="4116421"/>
            <a:chExt cx="2621956" cy="1239241"/>
          </a:xfrm>
        </p:grpSpPr>
        <p:pic>
          <p:nvPicPr>
            <p:cNvPr id="6" name="Picture 26" descr="EITE_3"/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966692" y="4116421"/>
              <a:ext cx="1845724" cy="123924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2207046" y="4380415"/>
              <a:ext cx="1381602" cy="343827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he-IL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WebSphere text"/>
          <p:cNvSpPr txBox="1"/>
          <p:nvPr/>
        </p:nvSpPr>
        <p:spPr>
          <a:xfrm>
            <a:off x="4737522" y="3545854"/>
            <a:ext cx="1381602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WebSphere</a:t>
            </a:r>
            <a:endParaRPr lang="he-IL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red connection"/>
          <p:cNvCxnSpPr/>
          <p:nvPr/>
        </p:nvCxnSpPr>
        <p:spPr>
          <a:xfrm flipV="1">
            <a:off x="4553265" y="3784535"/>
            <a:ext cx="3635939" cy="330962"/>
          </a:xfrm>
          <a:prstGeom prst="straightConnector1">
            <a:avLst/>
          </a:prstGeom>
          <a:ln w="171450">
            <a:solidFill>
              <a:srgbClr val="FF0000"/>
            </a:solidFill>
            <a:prstDash val="solid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renn connection"/>
          <p:cNvCxnSpPr>
            <a:cxnSpLocks/>
          </p:cNvCxnSpPr>
          <p:nvPr/>
        </p:nvCxnSpPr>
        <p:spPr>
          <a:xfrm flipV="1">
            <a:off x="4553266" y="3780656"/>
            <a:ext cx="3635939" cy="330962"/>
          </a:xfrm>
          <a:prstGeom prst="straightConnector1">
            <a:avLst/>
          </a:prstGeom>
          <a:ln w="171450">
            <a:solidFill>
              <a:schemeClr val="accent4"/>
            </a:solidFill>
            <a:prstDash val="solid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0">
            <a:extLst>
              <a:ext uri="{FF2B5EF4-FFF2-40B4-BE49-F238E27FC236}">
                <a16:creationId xmlns:a16="http://schemas.microsoft.com/office/drawing/2014/main" id="{7F4AF8C8-1EAE-6844-BD4B-9186E2B51B4B}"/>
              </a:ext>
            </a:extLst>
          </p:cNvPr>
          <p:cNvSpPr txBox="1">
            <a:spLocks/>
          </p:cNvSpPr>
          <p:nvPr/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rgbClr val="0F22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cap="none" dirty="0"/>
          </a:p>
        </p:txBody>
      </p:sp>
      <p:pic>
        <p:nvPicPr>
          <p:cNvPr id="4" name="Picture 3" descr="A person holding a cat&#10;&#10;Description automatically generated">
            <a:extLst>
              <a:ext uri="{FF2B5EF4-FFF2-40B4-BE49-F238E27FC236}">
                <a16:creationId xmlns:a16="http://schemas.microsoft.com/office/drawing/2014/main" id="{072FD5D9-C26E-493D-95E3-FF0CA5C15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8751" y="4503953"/>
            <a:ext cx="1458353" cy="13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6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F361534B-145F-624E-97AD-8AD76C008E93}"/>
              </a:ext>
            </a:extLst>
          </p:cNvPr>
          <p:cNvSpPr/>
          <p:nvPr/>
        </p:nvSpPr>
        <p:spPr>
          <a:xfrm>
            <a:off x="7266248" y="863445"/>
            <a:ext cx="4567596" cy="5419135"/>
          </a:xfrm>
          <a:prstGeom prst="roundRect">
            <a:avLst>
              <a:gd name="adj" fmla="val 4659"/>
            </a:avLst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Agentless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47B80E7-4AEA-AC46-9968-513EE9815006}"/>
              </a:ext>
            </a:extLst>
          </p:cNvPr>
          <p:cNvSpPr/>
          <p:nvPr/>
        </p:nvSpPr>
        <p:spPr>
          <a:xfrm>
            <a:off x="316626" y="862062"/>
            <a:ext cx="4567596" cy="5421902"/>
          </a:xfrm>
          <a:prstGeom prst="roundRect">
            <a:avLst>
              <a:gd name="adj" fmla="val 4659"/>
            </a:avLst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Agent-Based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0CBCB-B9D7-4B40-BC03-23435E3E1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CyberArk Secrets </a:t>
            </a:r>
            <a:r>
              <a:rPr lang="en-US" dirty="0"/>
              <a:t>M</a:t>
            </a:r>
            <a:r>
              <a:rPr lang="en-US" sz="3600" dirty="0"/>
              <a:t>anagement CP Solution Licensing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A7DA7-1673-724C-A3DD-74CE17FCA1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64875" y="6569075"/>
            <a:ext cx="1127125" cy="179388"/>
          </a:xfrm>
        </p:spPr>
        <p:txBody>
          <a:bodyPr/>
          <a:lstStyle/>
          <a:p>
            <a:fld id="{3DB5E446-421A-E746-A83E-D1D14D8D9CB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4F47577-CF8D-304C-AD20-A6A3693E3583}"/>
              </a:ext>
            </a:extLst>
          </p:cNvPr>
          <p:cNvGrpSpPr/>
          <p:nvPr/>
        </p:nvGrpSpPr>
        <p:grpSpPr>
          <a:xfrm>
            <a:off x="971550" y="1526721"/>
            <a:ext cx="2701745" cy="1681629"/>
            <a:chOff x="971550" y="1004207"/>
            <a:chExt cx="2701745" cy="16816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A52EF54-2481-F443-8DA3-770431902FAD}"/>
                </a:ext>
              </a:extLst>
            </p:cNvPr>
            <p:cNvSpPr/>
            <p:nvPr/>
          </p:nvSpPr>
          <p:spPr>
            <a:xfrm>
              <a:off x="971550" y="1004207"/>
              <a:ext cx="2701745" cy="1681629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2BB5F0D-A1CA-994D-838D-386CE8C8FF5F}"/>
                </a:ext>
              </a:extLst>
            </p:cNvPr>
            <p:cNvSpPr/>
            <p:nvPr/>
          </p:nvSpPr>
          <p:spPr>
            <a:xfrm>
              <a:off x="3032764" y="1537437"/>
              <a:ext cx="516672" cy="516672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CP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B34B1EB-8118-6C4B-8FA0-5109872752F4}"/>
                </a:ext>
              </a:extLst>
            </p:cNvPr>
            <p:cNvSpPr/>
            <p:nvPr/>
          </p:nvSpPr>
          <p:spPr>
            <a:xfrm>
              <a:off x="1258457" y="1285997"/>
              <a:ext cx="1313416" cy="353101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defTabSz="914400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pp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54688D-02A5-FB4A-8B14-D9E1539BD17D}"/>
                </a:ext>
              </a:extLst>
            </p:cNvPr>
            <p:cNvSpPr/>
            <p:nvPr/>
          </p:nvSpPr>
          <p:spPr>
            <a:xfrm>
              <a:off x="1258457" y="1961775"/>
              <a:ext cx="1313416" cy="340079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script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A4ED0954-4127-8343-AFC0-367430211561}"/>
                </a:ext>
              </a:extLst>
            </p:cNvPr>
            <p:cNvCxnSpPr>
              <a:cxnSpLocks/>
              <a:stCxn id="4" idx="2"/>
              <a:endCxn id="7" idx="3"/>
            </p:cNvCxnSpPr>
            <p:nvPr/>
          </p:nvCxnSpPr>
          <p:spPr>
            <a:xfrm rot="10800000">
              <a:off x="2571874" y="1462549"/>
              <a:ext cx="460891" cy="33322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224982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86451403-249A-6A44-923B-BF09D530456A}"/>
                </a:ext>
              </a:extLst>
            </p:cNvPr>
            <p:cNvCxnSpPr>
              <a:cxnSpLocks/>
              <a:stCxn id="4" idx="2"/>
              <a:endCxn id="8" idx="3"/>
            </p:cNvCxnSpPr>
            <p:nvPr/>
          </p:nvCxnSpPr>
          <p:spPr>
            <a:xfrm rot="10800000" flipV="1">
              <a:off x="2571874" y="1795773"/>
              <a:ext cx="460891" cy="33604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224982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ECE8B24-E99C-C941-9656-6560475D0777}"/>
                </a:ext>
              </a:extLst>
            </p:cNvPr>
            <p:cNvSpPr/>
            <p:nvPr/>
          </p:nvSpPr>
          <p:spPr>
            <a:xfrm>
              <a:off x="2275476" y="1311161"/>
              <a:ext cx="289563" cy="312915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914400"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SDK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F7BC6E3-5168-5A4B-B866-D6CE8091C2B2}"/>
                </a:ext>
              </a:extLst>
            </p:cNvPr>
            <p:cNvSpPr/>
            <p:nvPr/>
          </p:nvSpPr>
          <p:spPr>
            <a:xfrm>
              <a:off x="2266225" y="1975356"/>
              <a:ext cx="289563" cy="312915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914400"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C4087BA-25CD-0B46-8640-BCE5159C37CE}"/>
              </a:ext>
            </a:extLst>
          </p:cNvPr>
          <p:cNvGrpSpPr/>
          <p:nvPr/>
        </p:nvGrpSpPr>
        <p:grpSpPr>
          <a:xfrm>
            <a:off x="5315817" y="1905285"/>
            <a:ext cx="1492389" cy="2240655"/>
            <a:chOff x="5392957" y="2257696"/>
            <a:chExt cx="1492389" cy="2240655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A637796C-3DE2-FB40-9B51-F122A93B4BB5}"/>
                </a:ext>
              </a:extLst>
            </p:cNvPr>
            <p:cNvSpPr/>
            <p:nvPr/>
          </p:nvSpPr>
          <p:spPr>
            <a:xfrm>
              <a:off x="5392957" y="2416507"/>
              <a:ext cx="1472688" cy="20818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sz="14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C7646F5-19D3-994D-B114-7AF41F7A95C2}"/>
                </a:ext>
              </a:extLst>
            </p:cNvPr>
            <p:cNvGrpSpPr/>
            <p:nvPr/>
          </p:nvGrpSpPr>
          <p:grpSpPr>
            <a:xfrm>
              <a:off x="5412658" y="2257696"/>
              <a:ext cx="1472688" cy="1903173"/>
              <a:chOff x="5297002" y="1025820"/>
              <a:chExt cx="1472688" cy="1903173"/>
            </a:xfrm>
          </p:grpSpPr>
          <p:sp>
            <p:nvSpPr>
              <p:cNvPr id="132" name="Shape 187">
                <a:extLst>
                  <a:ext uri="{FF2B5EF4-FFF2-40B4-BE49-F238E27FC236}">
                    <a16:creationId xmlns:a16="http://schemas.microsoft.com/office/drawing/2014/main" id="{46332157-4099-884B-AE47-7C20B20F3DD6}"/>
                  </a:ext>
                </a:extLst>
              </p:cNvPr>
              <p:cNvSpPr txBox="1"/>
              <p:nvPr/>
            </p:nvSpPr>
            <p:spPr>
              <a:xfrm>
                <a:off x="5297002" y="1025820"/>
                <a:ext cx="147268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24982"/>
                    </a:solidFill>
                    <a:effectLst/>
                    <a:uLnTx/>
                    <a:uFillTx/>
                    <a:latin typeface="Century Gothic"/>
                    <a:ea typeface="Calibri"/>
                    <a:cs typeface="Century Gothic"/>
                    <a:sym typeface="Calibri"/>
                  </a:rPr>
                  <a:t>CyberArk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24982"/>
                    </a:solidFill>
                    <a:effectLst/>
                    <a:uLnTx/>
                    <a:uFillTx/>
                    <a:latin typeface="Century Gothic"/>
                    <a:ea typeface="Calibri"/>
                    <a:cs typeface="Century Gothic"/>
                    <a:sym typeface="Calibri"/>
                  </a:rPr>
                  <a:t>Vault</a:t>
                </a:r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545C027D-4D19-CF48-9AFD-D6D7B0E47F7D}"/>
                  </a:ext>
                </a:extLst>
              </p:cNvPr>
              <p:cNvGrpSpPr/>
              <p:nvPr/>
            </p:nvGrpSpPr>
            <p:grpSpPr>
              <a:xfrm>
                <a:off x="5475580" y="1555603"/>
                <a:ext cx="1242274" cy="1373390"/>
                <a:chOff x="4136295" y="1111984"/>
                <a:chExt cx="758330" cy="838368"/>
              </a:xfrm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DFE22D03-551D-7746-A757-0838CE381180}"/>
                    </a:ext>
                  </a:extLst>
                </p:cNvPr>
                <p:cNvGrpSpPr/>
                <p:nvPr/>
              </p:nvGrpSpPr>
              <p:grpSpPr>
                <a:xfrm>
                  <a:off x="4136295" y="1111984"/>
                  <a:ext cx="673407" cy="729467"/>
                  <a:chOff x="4136295" y="1111984"/>
                  <a:chExt cx="673407" cy="729467"/>
                </a:xfrm>
                <a:solidFill>
                  <a:srgbClr val="224982"/>
                </a:solidFill>
              </p:grpSpPr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033E85FB-3337-A748-8643-B0A4898994E0}"/>
                      </a:ext>
                    </a:extLst>
                  </p:cNvPr>
                  <p:cNvSpPr/>
                  <p:nvPr/>
                </p:nvSpPr>
                <p:spPr>
                  <a:xfrm>
                    <a:off x="4136295" y="1111984"/>
                    <a:ext cx="673407" cy="729467"/>
                  </a:xfrm>
                  <a:custGeom>
                    <a:avLst/>
                    <a:gdLst>
                      <a:gd name="connsiteX0" fmla="*/ 105799 w 1587617"/>
                      <a:gd name="connsiteY0" fmla="*/ 0 h 1719782"/>
                      <a:gd name="connsiteX1" fmla="*/ 1481818 w 1587617"/>
                      <a:gd name="connsiteY1" fmla="*/ 0 h 1719782"/>
                      <a:gd name="connsiteX2" fmla="*/ 1587617 w 1587617"/>
                      <a:gd name="connsiteY2" fmla="*/ 105799 h 1719782"/>
                      <a:gd name="connsiteX3" fmla="*/ 1587617 w 1587617"/>
                      <a:gd name="connsiteY3" fmla="*/ 782397 h 1719782"/>
                      <a:gd name="connsiteX4" fmla="*/ 1587606 w 1587617"/>
                      <a:gd name="connsiteY4" fmla="*/ 782394 h 1719782"/>
                      <a:gd name="connsiteX5" fmla="*/ 1516145 w 1587617"/>
                      <a:gd name="connsiteY5" fmla="*/ 775190 h 1719782"/>
                      <a:gd name="connsiteX6" fmla="*/ 1475581 w 1587617"/>
                      <a:gd name="connsiteY6" fmla="*/ 779279 h 1719782"/>
                      <a:gd name="connsiteX7" fmla="*/ 1475581 w 1587617"/>
                      <a:gd name="connsiteY7" fmla="*/ 623658 h 1719782"/>
                      <a:gd name="connsiteX8" fmla="*/ 1530093 w 1587617"/>
                      <a:gd name="connsiteY8" fmla="*/ 623658 h 1719782"/>
                      <a:gd name="connsiteX9" fmla="*/ 1530093 w 1587617"/>
                      <a:gd name="connsiteY9" fmla="*/ 360268 h 1719782"/>
                      <a:gd name="connsiteX10" fmla="*/ 1475581 w 1587617"/>
                      <a:gd name="connsiteY10" fmla="*/ 360268 h 1719782"/>
                      <a:gd name="connsiteX11" fmla="*/ 1475581 w 1587617"/>
                      <a:gd name="connsiteY11" fmla="*/ 115545 h 1719782"/>
                      <a:gd name="connsiteX12" fmla="*/ 112037 w 1587617"/>
                      <a:gd name="connsiteY12" fmla="*/ 115545 h 1719782"/>
                      <a:gd name="connsiteX13" fmla="*/ 112037 w 1587617"/>
                      <a:gd name="connsiteY13" fmla="*/ 1604237 h 1719782"/>
                      <a:gd name="connsiteX14" fmla="*/ 1350446 w 1587617"/>
                      <a:gd name="connsiteY14" fmla="*/ 1604237 h 1719782"/>
                      <a:gd name="connsiteX15" fmla="*/ 1350315 w 1587617"/>
                      <a:gd name="connsiteY15" fmla="*/ 1719782 h 1719782"/>
                      <a:gd name="connsiteX16" fmla="*/ 105799 w 1587617"/>
                      <a:gd name="connsiteY16" fmla="*/ 1719782 h 1719782"/>
                      <a:gd name="connsiteX17" fmla="*/ 0 w 1587617"/>
                      <a:gd name="connsiteY17" fmla="*/ 1613983 h 1719782"/>
                      <a:gd name="connsiteX18" fmla="*/ 0 w 1587617"/>
                      <a:gd name="connsiteY18" fmla="*/ 105799 h 1719782"/>
                      <a:gd name="connsiteX19" fmla="*/ 105799 w 1587617"/>
                      <a:gd name="connsiteY19" fmla="*/ 0 h 1719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87617" h="1719782">
                        <a:moveTo>
                          <a:pt x="105799" y="0"/>
                        </a:moveTo>
                        <a:lnTo>
                          <a:pt x="1481818" y="0"/>
                        </a:lnTo>
                        <a:cubicBezTo>
                          <a:pt x="1540249" y="0"/>
                          <a:pt x="1587617" y="47368"/>
                          <a:pt x="1587617" y="105799"/>
                        </a:cubicBezTo>
                        <a:lnTo>
                          <a:pt x="1587617" y="782397"/>
                        </a:lnTo>
                        <a:lnTo>
                          <a:pt x="1587606" y="782394"/>
                        </a:lnTo>
                        <a:cubicBezTo>
                          <a:pt x="1564524" y="777671"/>
                          <a:pt x="1540624" y="775190"/>
                          <a:pt x="1516145" y="775190"/>
                        </a:cubicBezTo>
                        <a:lnTo>
                          <a:pt x="1475581" y="779279"/>
                        </a:lnTo>
                        <a:lnTo>
                          <a:pt x="1475581" y="623658"/>
                        </a:lnTo>
                        <a:lnTo>
                          <a:pt x="1530093" y="623658"/>
                        </a:lnTo>
                        <a:lnTo>
                          <a:pt x="1530093" y="360268"/>
                        </a:lnTo>
                        <a:lnTo>
                          <a:pt x="1475581" y="360268"/>
                        </a:lnTo>
                        <a:lnTo>
                          <a:pt x="1475581" y="115545"/>
                        </a:lnTo>
                        <a:lnTo>
                          <a:pt x="112037" y="115545"/>
                        </a:lnTo>
                        <a:lnTo>
                          <a:pt x="112037" y="1604237"/>
                        </a:lnTo>
                        <a:lnTo>
                          <a:pt x="1350446" y="1604237"/>
                        </a:lnTo>
                        <a:lnTo>
                          <a:pt x="1350315" y="1719782"/>
                        </a:lnTo>
                        <a:lnTo>
                          <a:pt x="105799" y="1719782"/>
                        </a:lnTo>
                        <a:cubicBezTo>
                          <a:pt x="47368" y="1719782"/>
                          <a:pt x="0" y="1672414"/>
                          <a:pt x="0" y="1613983"/>
                        </a:cubicBezTo>
                        <a:lnTo>
                          <a:pt x="0" y="105799"/>
                        </a:lnTo>
                        <a:cubicBezTo>
                          <a:pt x="0" y="47368"/>
                          <a:pt x="47368" y="0"/>
                          <a:pt x="105799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6D97A609-67D6-F04F-AFBB-18F59154594C}"/>
                      </a:ext>
                    </a:extLst>
                  </p:cNvPr>
                  <p:cNvSpPr/>
                  <p:nvPr/>
                </p:nvSpPr>
                <p:spPr>
                  <a:xfrm>
                    <a:off x="4235236" y="1217133"/>
                    <a:ext cx="475525" cy="519170"/>
                  </a:xfrm>
                  <a:custGeom>
                    <a:avLst/>
                    <a:gdLst>
                      <a:gd name="connsiteX0" fmla="*/ 0 w 1121094"/>
                      <a:gd name="connsiteY0" fmla="*/ 0 h 1223989"/>
                      <a:gd name="connsiteX1" fmla="*/ 1121094 w 1121094"/>
                      <a:gd name="connsiteY1" fmla="*/ 0 h 1223989"/>
                      <a:gd name="connsiteX2" fmla="*/ 1121094 w 1121094"/>
                      <a:gd name="connsiteY2" fmla="*/ 112371 h 1223989"/>
                      <a:gd name="connsiteX3" fmla="*/ 1048829 w 1121094"/>
                      <a:gd name="connsiteY3" fmla="*/ 112371 h 1223989"/>
                      <a:gd name="connsiteX4" fmla="*/ 1048829 w 1121094"/>
                      <a:gd name="connsiteY4" fmla="*/ 375761 h 1223989"/>
                      <a:gd name="connsiteX5" fmla="*/ 1121094 w 1121094"/>
                      <a:gd name="connsiteY5" fmla="*/ 375761 h 1223989"/>
                      <a:gd name="connsiteX6" fmla="*/ 1121094 w 1121094"/>
                      <a:gd name="connsiteY6" fmla="*/ 568059 h 1223989"/>
                      <a:gd name="connsiteX7" fmla="*/ 1084632 w 1121094"/>
                      <a:gd name="connsiteY7" fmla="*/ 587850 h 1223989"/>
                      <a:gd name="connsiteX8" fmla="*/ 988856 w 1121094"/>
                      <a:gd name="connsiteY8" fmla="*/ 683626 h 1223989"/>
                      <a:gd name="connsiteX9" fmla="*/ 974309 w 1121094"/>
                      <a:gd name="connsiteY9" fmla="*/ 710428 h 1223989"/>
                      <a:gd name="connsiteX10" fmla="*/ 978194 w 1121094"/>
                      <a:gd name="connsiteY10" fmla="*/ 697911 h 1223989"/>
                      <a:gd name="connsiteX11" fmla="*/ 986855 w 1121094"/>
                      <a:gd name="connsiteY11" fmla="*/ 611995 h 1223989"/>
                      <a:gd name="connsiteX12" fmla="*/ 560547 w 1121094"/>
                      <a:gd name="connsiteY12" fmla="*/ 185687 h 1223989"/>
                      <a:gd name="connsiteX13" fmla="*/ 134239 w 1121094"/>
                      <a:gd name="connsiteY13" fmla="*/ 611995 h 1223989"/>
                      <a:gd name="connsiteX14" fmla="*/ 560547 w 1121094"/>
                      <a:gd name="connsiteY14" fmla="*/ 1038302 h 1223989"/>
                      <a:gd name="connsiteX15" fmla="*/ 914048 w 1121094"/>
                      <a:gd name="connsiteY15" fmla="*/ 850347 h 1223989"/>
                      <a:gd name="connsiteX16" fmla="*/ 935453 w 1121094"/>
                      <a:gd name="connsiteY16" fmla="*/ 810912 h 1223989"/>
                      <a:gd name="connsiteX17" fmla="*/ 928299 w 1121094"/>
                      <a:gd name="connsiteY17" fmla="*/ 881877 h 1223989"/>
                      <a:gd name="connsiteX18" fmla="*/ 1032155 w 1121094"/>
                      <a:gd name="connsiteY18" fmla="*/ 1132606 h 1223989"/>
                      <a:gd name="connsiteX19" fmla="*/ 1050089 w 1121094"/>
                      <a:gd name="connsiteY19" fmla="*/ 1147403 h 1223989"/>
                      <a:gd name="connsiteX20" fmla="*/ 1042171 w 1121094"/>
                      <a:gd name="connsiteY20" fmla="*/ 1166519 h 1223989"/>
                      <a:gd name="connsiteX21" fmla="*/ 1052706 w 1121094"/>
                      <a:gd name="connsiteY21" fmla="*/ 1191954 h 1223989"/>
                      <a:gd name="connsiteX22" fmla="*/ 1084742 w 1121094"/>
                      <a:gd name="connsiteY22" fmla="*/ 1223989 h 1223989"/>
                      <a:gd name="connsiteX23" fmla="*/ 0 w 1121094"/>
                      <a:gd name="connsiteY23" fmla="*/ 1223989 h 1223989"/>
                      <a:gd name="connsiteX24" fmla="*/ 0 w 1121094"/>
                      <a:gd name="connsiteY24" fmla="*/ 0 h 1223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121094" h="1223989">
                        <a:moveTo>
                          <a:pt x="0" y="0"/>
                        </a:moveTo>
                        <a:lnTo>
                          <a:pt x="1121094" y="0"/>
                        </a:lnTo>
                        <a:lnTo>
                          <a:pt x="1121094" y="112371"/>
                        </a:lnTo>
                        <a:lnTo>
                          <a:pt x="1048829" y="112371"/>
                        </a:lnTo>
                        <a:lnTo>
                          <a:pt x="1048829" y="375761"/>
                        </a:lnTo>
                        <a:lnTo>
                          <a:pt x="1121094" y="375761"/>
                        </a:lnTo>
                        <a:lnTo>
                          <a:pt x="1121094" y="568059"/>
                        </a:lnTo>
                        <a:lnTo>
                          <a:pt x="1084632" y="587850"/>
                        </a:lnTo>
                        <a:cubicBezTo>
                          <a:pt x="1046904" y="613339"/>
                          <a:pt x="1014345" y="645898"/>
                          <a:pt x="988856" y="683626"/>
                        </a:cubicBezTo>
                        <a:lnTo>
                          <a:pt x="974309" y="710428"/>
                        </a:lnTo>
                        <a:lnTo>
                          <a:pt x="978194" y="697911"/>
                        </a:lnTo>
                        <a:cubicBezTo>
                          <a:pt x="983873" y="670159"/>
                          <a:pt x="986855" y="641425"/>
                          <a:pt x="986855" y="611995"/>
                        </a:cubicBezTo>
                        <a:cubicBezTo>
                          <a:pt x="986855" y="376551"/>
                          <a:pt x="795991" y="185687"/>
                          <a:pt x="560547" y="185687"/>
                        </a:cubicBezTo>
                        <a:cubicBezTo>
                          <a:pt x="325104" y="185687"/>
                          <a:pt x="134239" y="376551"/>
                          <a:pt x="134239" y="611995"/>
                        </a:cubicBezTo>
                        <a:cubicBezTo>
                          <a:pt x="134239" y="847438"/>
                          <a:pt x="325104" y="1038302"/>
                          <a:pt x="560547" y="1038302"/>
                        </a:cubicBezTo>
                        <a:cubicBezTo>
                          <a:pt x="707700" y="1038302"/>
                          <a:pt x="837438" y="963746"/>
                          <a:pt x="914048" y="850347"/>
                        </a:cubicBezTo>
                        <a:lnTo>
                          <a:pt x="935453" y="810912"/>
                        </a:lnTo>
                        <a:lnTo>
                          <a:pt x="928299" y="881877"/>
                        </a:lnTo>
                        <a:cubicBezTo>
                          <a:pt x="928299" y="979793"/>
                          <a:pt x="967987" y="1068439"/>
                          <a:pt x="1032155" y="1132606"/>
                        </a:cubicBezTo>
                        <a:lnTo>
                          <a:pt x="1050089" y="1147403"/>
                        </a:lnTo>
                        <a:lnTo>
                          <a:pt x="1042171" y="1166519"/>
                        </a:lnTo>
                        <a:cubicBezTo>
                          <a:pt x="1042171" y="1175725"/>
                          <a:pt x="1045683" y="1184930"/>
                          <a:pt x="1052706" y="1191954"/>
                        </a:cubicBezTo>
                        <a:lnTo>
                          <a:pt x="1084742" y="1223989"/>
                        </a:lnTo>
                        <a:lnTo>
                          <a:pt x="0" y="122398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38" name="Freeform 137">
                    <a:extLst>
                      <a:ext uri="{FF2B5EF4-FFF2-40B4-BE49-F238E27FC236}">
                        <a16:creationId xmlns:a16="http://schemas.microsoft.com/office/drawing/2014/main" id="{07053CB8-3DAD-6244-8CAD-58755F027A1A}"/>
                      </a:ext>
                    </a:extLst>
                  </p:cNvPr>
                  <p:cNvSpPr/>
                  <p:nvPr/>
                </p:nvSpPr>
                <p:spPr>
                  <a:xfrm>
                    <a:off x="4500107" y="1348235"/>
                    <a:ext cx="104240" cy="172096"/>
                  </a:xfrm>
                  <a:custGeom>
                    <a:avLst/>
                    <a:gdLst>
                      <a:gd name="connsiteX0" fmla="*/ 0 w 245755"/>
                      <a:gd name="connsiteY0" fmla="*/ 0 h 405731"/>
                      <a:gd name="connsiteX1" fmla="*/ 56625 w 245755"/>
                      <a:gd name="connsiteY1" fmla="*/ 17577 h 405731"/>
                      <a:gd name="connsiteX2" fmla="*/ 245755 w 245755"/>
                      <a:gd name="connsiteY2" fmla="*/ 302909 h 405731"/>
                      <a:gd name="connsiteX3" fmla="*/ 239464 w 245755"/>
                      <a:gd name="connsiteY3" fmla="*/ 365317 h 405731"/>
                      <a:gd name="connsiteX4" fmla="*/ 226919 w 245755"/>
                      <a:gd name="connsiteY4" fmla="*/ 405731 h 405731"/>
                      <a:gd name="connsiteX5" fmla="*/ 118334 w 245755"/>
                      <a:gd name="connsiteY5" fmla="*/ 343040 h 405731"/>
                      <a:gd name="connsiteX6" fmla="*/ 119105 w 245755"/>
                      <a:gd name="connsiteY6" fmla="*/ 340558 h 405731"/>
                      <a:gd name="connsiteX7" fmla="*/ 122900 w 245755"/>
                      <a:gd name="connsiteY7" fmla="*/ 302909 h 405731"/>
                      <a:gd name="connsiteX8" fmla="*/ 8804 w 245755"/>
                      <a:gd name="connsiteY8" fmla="*/ 130778 h 405731"/>
                      <a:gd name="connsiteX9" fmla="*/ 0 w 245755"/>
                      <a:gd name="connsiteY9" fmla="*/ 128045 h 405731"/>
                      <a:gd name="connsiteX10" fmla="*/ 0 w 245755"/>
                      <a:gd name="connsiteY10" fmla="*/ 0 h 405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5755" h="405731">
                        <a:moveTo>
                          <a:pt x="0" y="0"/>
                        </a:moveTo>
                        <a:lnTo>
                          <a:pt x="56625" y="17577"/>
                        </a:lnTo>
                        <a:cubicBezTo>
                          <a:pt x="167769" y="64587"/>
                          <a:pt x="245755" y="174641"/>
                          <a:pt x="245755" y="302909"/>
                        </a:cubicBezTo>
                        <a:cubicBezTo>
                          <a:pt x="245755" y="324287"/>
                          <a:pt x="243589" y="345159"/>
                          <a:pt x="239464" y="365317"/>
                        </a:cubicBezTo>
                        <a:lnTo>
                          <a:pt x="226919" y="405731"/>
                        </a:lnTo>
                        <a:lnTo>
                          <a:pt x="118334" y="343040"/>
                        </a:lnTo>
                        <a:lnTo>
                          <a:pt x="119105" y="340558"/>
                        </a:lnTo>
                        <a:cubicBezTo>
                          <a:pt x="121593" y="328397"/>
                          <a:pt x="122900" y="315806"/>
                          <a:pt x="122900" y="302909"/>
                        </a:cubicBezTo>
                        <a:cubicBezTo>
                          <a:pt x="122900" y="225529"/>
                          <a:pt x="75853" y="159138"/>
                          <a:pt x="8804" y="130778"/>
                        </a:cubicBezTo>
                        <a:lnTo>
                          <a:pt x="0" y="1280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39" name="Freeform 138">
                    <a:extLst>
                      <a:ext uri="{FF2B5EF4-FFF2-40B4-BE49-F238E27FC236}">
                        <a16:creationId xmlns:a16="http://schemas.microsoft.com/office/drawing/2014/main" id="{EE76CFFC-90A9-664E-89C8-3E1C5B7B7556}"/>
                      </a:ext>
                    </a:extLst>
                  </p:cNvPr>
                  <p:cNvSpPr/>
                  <p:nvPr/>
                </p:nvSpPr>
                <p:spPr>
                  <a:xfrm>
                    <a:off x="4341650" y="1348236"/>
                    <a:ext cx="104240" cy="168243"/>
                  </a:xfrm>
                  <a:custGeom>
                    <a:avLst/>
                    <a:gdLst>
                      <a:gd name="connsiteX0" fmla="*/ 245756 w 245756"/>
                      <a:gd name="connsiteY0" fmla="*/ 0 h 396647"/>
                      <a:gd name="connsiteX1" fmla="*/ 245756 w 245756"/>
                      <a:gd name="connsiteY1" fmla="*/ 128045 h 396647"/>
                      <a:gd name="connsiteX2" fmla="*/ 236952 w 245756"/>
                      <a:gd name="connsiteY2" fmla="*/ 130778 h 396647"/>
                      <a:gd name="connsiteX3" fmla="*/ 122856 w 245756"/>
                      <a:gd name="connsiteY3" fmla="*/ 302908 h 396647"/>
                      <a:gd name="connsiteX4" fmla="*/ 125909 w 245756"/>
                      <a:gd name="connsiteY4" fmla="*/ 333201 h 396647"/>
                      <a:gd name="connsiteX5" fmla="*/ 16017 w 245756"/>
                      <a:gd name="connsiteY5" fmla="*/ 396647 h 396647"/>
                      <a:gd name="connsiteX6" fmla="*/ 6292 w 245756"/>
                      <a:gd name="connsiteY6" fmla="*/ 365317 h 396647"/>
                      <a:gd name="connsiteX7" fmla="*/ 1 w 245756"/>
                      <a:gd name="connsiteY7" fmla="*/ 302908 h 396647"/>
                      <a:gd name="connsiteX8" fmla="*/ 189131 w 245756"/>
                      <a:gd name="connsiteY8" fmla="*/ 17577 h 396647"/>
                      <a:gd name="connsiteX9" fmla="*/ 245756 w 245756"/>
                      <a:gd name="connsiteY9" fmla="*/ 0 h 396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5756" h="396647">
                        <a:moveTo>
                          <a:pt x="245756" y="0"/>
                        </a:moveTo>
                        <a:lnTo>
                          <a:pt x="245756" y="128045"/>
                        </a:lnTo>
                        <a:lnTo>
                          <a:pt x="236952" y="130778"/>
                        </a:lnTo>
                        <a:cubicBezTo>
                          <a:pt x="169902" y="159137"/>
                          <a:pt x="122856" y="225529"/>
                          <a:pt x="122856" y="302908"/>
                        </a:cubicBezTo>
                        <a:lnTo>
                          <a:pt x="125909" y="333201"/>
                        </a:lnTo>
                        <a:lnTo>
                          <a:pt x="16017" y="396647"/>
                        </a:lnTo>
                        <a:lnTo>
                          <a:pt x="6292" y="365317"/>
                        </a:lnTo>
                        <a:cubicBezTo>
                          <a:pt x="2167" y="345158"/>
                          <a:pt x="0" y="324286"/>
                          <a:pt x="1" y="302908"/>
                        </a:cubicBezTo>
                        <a:cubicBezTo>
                          <a:pt x="0" y="174640"/>
                          <a:pt x="77986" y="64587"/>
                          <a:pt x="189131" y="17577"/>
                        </a:cubicBezTo>
                        <a:lnTo>
                          <a:pt x="245756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0" name="Freeform 139">
                    <a:extLst>
                      <a:ext uri="{FF2B5EF4-FFF2-40B4-BE49-F238E27FC236}">
                        <a16:creationId xmlns:a16="http://schemas.microsoft.com/office/drawing/2014/main" id="{BBC611A8-4E56-254F-81D3-BF2245D6552A}"/>
                      </a:ext>
                    </a:extLst>
                  </p:cNvPr>
                  <p:cNvSpPr/>
                  <p:nvPr/>
                </p:nvSpPr>
                <p:spPr>
                  <a:xfrm>
                    <a:off x="4375202" y="1536731"/>
                    <a:ext cx="193054" cy="71335"/>
                  </a:xfrm>
                  <a:custGeom>
                    <a:avLst/>
                    <a:gdLst>
                      <a:gd name="connsiteX0" fmla="*/ 109853 w 455142"/>
                      <a:gd name="connsiteY0" fmla="*/ 0 h 168178"/>
                      <a:gd name="connsiteX1" fmla="*/ 126116 w 455142"/>
                      <a:gd name="connsiteY1" fmla="*/ 13418 h 168178"/>
                      <a:gd name="connsiteX2" fmla="*/ 230564 w 455142"/>
                      <a:gd name="connsiteY2" fmla="*/ 45323 h 168178"/>
                      <a:gd name="connsiteX3" fmla="*/ 335012 w 455142"/>
                      <a:gd name="connsiteY3" fmla="*/ 13418 h 168178"/>
                      <a:gd name="connsiteX4" fmla="*/ 343638 w 455142"/>
                      <a:gd name="connsiteY4" fmla="*/ 6301 h 168178"/>
                      <a:gd name="connsiteX5" fmla="*/ 455142 w 455142"/>
                      <a:gd name="connsiteY5" fmla="*/ 70678 h 168178"/>
                      <a:gd name="connsiteX6" fmla="*/ 449532 w 455142"/>
                      <a:gd name="connsiteY6" fmla="*/ 77478 h 168178"/>
                      <a:gd name="connsiteX7" fmla="*/ 230564 w 455142"/>
                      <a:gd name="connsiteY7" fmla="*/ 168178 h 168178"/>
                      <a:gd name="connsiteX8" fmla="*/ 11597 w 455142"/>
                      <a:gd name="connsiteY8" fmla="*/ 77479 h 168178"/>
                      <a:gd name="connsiteX9" fmla="*/ 0 w 455142"/>
                      <a:gd name="connsiteY9" fmla="*/ 63423 h 168178"/>
                      <a:gd name="connsiteX10" fmla="*/ 109853 w 455142"/>
                      <a:gd name="connsiteY10" fmla="*/ 0 h 168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5142" h="168178">
                        <a:moveTo>
                          <a:pt x="109853" y="0"/>
                        </a:moveTo>
                        <a:lnTo>
                          <a:pt x="126116" y="13418"/>
                        </a:lnTo>
                        <a:cubicBezTo>
                          <a:pt x="155932" y="33561"/>
                          <a:pt x="191874" y="45323"/>
                          <a:pt x="230564" y="45323"/>
                        </a:cubicBezTo>
                        <a:cubicBezTo>
                          <a:pt x="269254" y="45323"/>
                          <a:pt x="305197" y="33561"/>
                          <a:pt x="335012" y="13418"/>
                        </a:cubicBezTo>
                        <a:lnTo>
                          <a:pt x="343638" y="6301"/>
                        </a:lnTo>
                        <a:lnTo>
                          <a:pt x="455142" y="70678"/>
                        </a:lnTo>
                        <a:lnTo>
                          <a:pt x="449532" y="77478"/>
                        </a:lnTo>
                        <a:cubicBezTo>
                          <a:pt x="393493" y="133517"/>
                          <a:pt x="316076" y="168178"/>
                          <a:pt x="230564" y="168178"/>
                        </a:cubicBezTo>
                        <a:cubicBezTo>
                          <a:pt x="145052" y="168178"/>
                          <a:pt x="67635" y="133517"/>
                          <a:pt x="11597" y="77479"/>
                        </a:cubicBezTo>
                        <a:lnTo>
                          <a:pt x="0" y="63423"/>
                        </a:lnTo>
                        <a:lnTo>
                          <a:pt x="109853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2FB2ACBD-B489-734F-9762-A2ABC39D505A}"/>
                    </a:ext>
                  </a:extLst>
                </p:cNvPr>
                <p:cNvSpPr/>
                <p:nvPr/>
              </p:nvSpPr>
              <p:spPr>
                <a:xfrm>
                  <a:off x="4667596" y="1478298"/>
                  <a:ext cx="227029" cy="472054"/>
                </a:xfrm>
                <a:custGeom>
                  <a:avLst/>
                  <a:gdLst>
                    <a:gd name="connsiteX0" fmla="*/ 601292 w 1208199"/>
                    <a:gd name="connsiteY0" fmla="*/ 204378 h 2512169"/>
                    <a:gd name="connsiteX1" fmla="*/ 399823 w 1208199"/>
                    <a:gd name="connsiteY1" fmla="*/ 405847 h 2512169"/>
                    <a:gd name="connsiteX2" fmla="*/ 601292 w 1208199"/>
                    <a:gd name="connsiteY2" fmla="*/ 607316 h 2512169"/>
                    <a:gd name="connsiteX3" fmla="*/ 802761 w 1208199"/>
                    <a:gd name="connsiteY3" fmla="*/ 405847 h 2512169"/>
                    <a:gd name="connsiteX4" fmla="*/ 601292 w 1208199"/>
                    <a:gd name="connsiteY4" fmla="*/ 204378 h 2512169"/>
                    <a:gd name="connsiteX5" fmla="*/ 604100 w 1208199"/>
                    <a:gd name="connsiteY5" fmla="*/ 0 h 2512169"/>
                    <a:gd name="connsiteX6" fmla="*/ 1208199 w 1208199"/>
                    <a:gd name="connsiteY6" fmla="*/ 604099 h 2512169"/>
                    <a:gd name="connsiteX7" fmla="*/ 941857 w 1208199"/>
                    <a:gd name="connsiteY7" fmla="*/ 1105028 h 2512169"/>
                    <a:gd name="connsiteX8" fmla="*/ 877420 w 1208199"/>
                    <a:gd name="connsiteY8" fmla="*/ 1140003 h 2512169"/>
                    <a:gd name="connsiteX9" fmla="*/ 944307 w 1208199"/>
                    <a:gd name="connsiteY9" fmla="*/ 1206890 h 2512169"/>
                    <a:gd name="connsiteX10" fmla="*/ 944307 w 1208199"/>
                    <a:gd name="connsiteY10" fmla="*/ 1290420 h 2512169"/>
                    <a:gd name="connsiteX11" fmla="*/ 827261 w 1208199"/>
                    <a:gd name="connsiteY11" fmla="*/ 1407466 h 2512169"/>
                    <a:gd name="connsiteX12" fmla="*/ 827261 w 1208199"/>
                    <a:gd name="connsiteY12" fmla="*/ 1433607 h 2512169"/>
                    <a:gd name="connsiteX13" fmla="*/ 895049 w 1208199"/>
                    <a:gd name="connsiteY13" fmla="*/ 1501394 h 2512169"/>
                    <a:gd name="connsiteX14" fmla="*/ 895049 w 1208199"/>
                    <a:gd name="connsiteY14" fmla="*/ 1595984 h 2512169"/>
                    <a:gd name="connsiteX15" fmla="*/ 827261 w 1208199"/>
                    <a:gd name="connsiteY15" fmla="*/ 1663771 h 2512169"/>
                    <a:gd name="connsiteX16" fmla="*/ 827261 w 1208199"/>
                    <a:gd name="connsiteY16" fmla="*/ 1704646 h 2512169"/>
                    <a:gd name="connsiteX17" fmla="*/ 895048 w 1208199"/>
                    <a:gd name="connsiteY17" fmla="*/ 1772433 h 2512169"/>
                    <a:gd name="connsiteX18" fmla="*/ 895048 w 1208199"/>
                    <a:gd name="connsiteY18" fmla="*/ 1867023 h 2512169"/>
                    <a:gd name="connsiteX19" fmla="*/ 827261 w 1208199"/>
                    <a:gd name="connsiteY19" fmla="*/ 1934810 h 2512169"/>
                    <a:gd name="connsiteX20" fmla="*/ 827261 w 1208199"/>
                    <a:gd name="connsiteY20" fmla="*/ 1976018 h 2512169"/>
                    <a:gd name="connsiteX21" fmla="*/ 895046 w 1208199"/>
                    <a:gd name="connsiteY21" fmla="*/ 2043804 h 2512169"/>
                    <a:gd name="connsiteX22" fmla="*/ 895046 w 1208199"/>
                    <a:gd name="connsiteY22" fmla="*/ 2138393 h 2512169"/>
                    <a:gd name="connsiteX23" fmla="*/ 827261 w 1208199"/>
                    <a:gd name="connsiteY23" fmla="*/ 2206179 h 2512169"/>
                    <a:gd name="connsiteX24" fmla="*/ 827261 w 1208199"/>
                    <a:gd name="connsiteY24" fmla="*/ 2280797 h 2512169"/>
                    <a:gd name="connsiteX25" fmla="*/ 816914 w 1208199"/>
                    <a:gd name="connsiteY25" fmla="*/ 2309447 h 2512169"/>
                    <a:gd name="connsiteX26" fmla="*/ 625299 w 1208199"/>
                    <a:gd name="connsiteY26" fmla="*/ 2501062 h 2512169"/>
                    <a:gd name="connsiteX27" fmla="*/ 571669 w 1208199"/>
                    <a:gd name="connsiteY27" fmla="*/ 2501062 h 2512169"/>
                    <a:gd name="connsiteX28" fmla="*/ 380053 w 1208199"/>
                    <a:gd name="connsiteY28" fmla="*/ 2309447 h 2512169"/>
                    <a:gd name="connsiteX29" fmla="*/ 368946 w 1208199"/>
                    <a:gd name="connsiteY29" fmla="*/ 2282631 h 2512169"/>
                    <a:gd name="connsiteX30" fmla="*/ 369953 w 1208199"/>
                    <a:gd name="connsiteY30" fmla="*/ 1396484 h 2512169"/>
                    <a:gd name="connsiteX31" fmla="*/ 263888 w 1208199"/>
                    <a:gd name="connsiteY31" fmla="*/ 1290420 h 2512169"/>
                    <a:gd name="connsiteX32" fmla="*/ 263888 w 1208199"/>
                    <a:gd name="connsiteY32" fmla="*/ 1206891 h 2512169"/>
                    <a:gd name="connsiteX33" fmla="*/ 330775 w 1208199"/>
                    <a:gd name="connsiteY33" fmla="*/ 1140002 h 2512169"/>
                    <a:gd name="connsiteX34" fmla="*/ 266341 w 1208199"/>
                    <a:gd name="connsiteY34" fmla="*/ 1105027 h 2512169"/>
                    <a:gd name="connsiteX35" fmla="*/ 0 w 1208199"/>
                    <a:gd name="connsiteY35" fmla="*/ 604099 h 2512169"/>
                    <a:gd name="connsiteX36" fmla="*/ 604100 w 1208199"/>
                    <a:gd name="connsiteY36" fmla="*/ 0 h 2512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08199" h="2512169">
                      <a:moveTo>
                        <a:pt x="601292" y="204378"/>
                      </a:moveTo>
                      <a:cubicBezTo>
                        <a:pt x="490024" y="204378"/>
                        <a:pt x="399823" y="294579"/>
                        <a:pt x="399823" y="405847"/>
                      </a:cubicBezTo>
                      <a:cubicBezTo>
                        <a:pt x="399823" y="517115"/>
                        <a:pt x="490024" y="607316"/>
                        <a:pt x="601292" y="607316"/>
                      </a:cubicBezTo>
                      <a:cubicBezTo>
                        <a:pt x="712560" y="607316"/>
                        <a:pt x="802761" y="517115"/>
                        <a:pt x="802761" y="405847"/>
                      </a:cubicBezTo>
                      <a:cubicBezTo>
                        <a:pt x="802761" y="294579"/>
                        <a:pt x="712560" y="204378"/>
                        <a:pt x="601292" y="204378"/>
                      </a:cubicBezTo>
                      <a:close/>
                      <a:moveTo>
                        <a:pt x="604100" y="0"/>
                      </a:moveTo>
                      <a:cubicBezTo>
                        <a:pt x="937734" y="0"/>
                        <a:pt x="1208198" y="270464"/>
                        <a:pt x="1208199" y="604099"/>
                      </a:cubicBezTo>
                      <a:cubicBezTo>
                        <a:pt x="1208198" y="812621"/>
                        <a:pt x="1102548" y="996467"/>
                        <a:pt x="941857" y="1105028"/>
                      </a:cubicBezTo>
                      <a:lnTo>
                        <a:pt x="877420" y="1140003"/>
                      </a:lnTo>
                      <a:lnTo>
                        <a:pt x="944307" y="1206890"/>
                      </a:lnTo>
                      <a:cubicBezTo>
                        <a:pt x="967374" y="1229956"/>
                        <a:pt x="967374" y="1267354"/>
                        <a:pt x="944307" y="1290420"/>
                      </a:cubicBezTo>
                      <a:lnTo>
                        <a:pt x="827261" y="1407466"/>
                      </a:lnTo>
                      <a:lnTo>
                        <a:pt x="827261" y="1433607"/>
                      </a:lnTo>
                      <a:lnTo>
                        <a:pt x="895049" y="1501394"/>
                      </a:lnTo>
                      <a:cubicBezTo>
                        <a:pt x="921169" y="1527515"/>
                        <a:pt x="921169" y="1569863"/>
                        <a:pt x="895049" y="1595984"/>
                      </a:cubicBezTo>
                      <a:lnTo>
                        <a:pt x="827261" y="1663771"/>
                      </a:lnTo>
                      <a:lnTo>
                        <a:pt x="827261" y="1704646"/>
                      </a:lnTo>
                      <a:lnTo>
                        <a:pt x="895048" y="1772433"/>
                      </a:lnTo>
                      <a:cubicBezTo>
                        <a:pt x="921168" y="1798554"/>
                        <a:pt x="921168" y="1840902"/>
                        <a:pt x="895048" y="1867023"/>
                      </a:cubicBezTo>
                      <a:lnTo>
                        <a:pt x="827261" y="1934810"/>
                      </a:lnTo>
                      <a:lnTo>
                        <a:pt x="827261" y="1976018"/>
                      </a:lnTo>
                      <a:lnTo>
                        <a:pt x="895046" y="2043804"/>
                      </a:lnTo>
                      <a:cubicBezTo>
                        <a:pt x="921167" y="2069924"/>
                        <a:pt x="921167" y="2112273"/>
                        <a:pt x="895046" y="2138393"/>
                      </a:cubicBezTo>
                      <a:lnTo>
                        <a:pt x="827261" y="2206179"/>
                      </a:lnTo>
                      <a:lnTo>
                        <a:pt x="827261" y="2280797"/>
                      </a:lnTo>
                      <a:lnTo>
                        <a:pt x="816914" y="2309447"/>
                      </a:lnTo>
                      <a:lnTo>
                        <a:pt x="625299" y="2501062"/>
                      </a:lnTo>
                      <a:cubicBezTo>
                        <a:pt x="610489" y="2515872"/>
                        <a:pt x="586478" y="2515872"/>
                        <a:pt x="571669" y="2501062"/>
                      </a:cubicBezTo>
                      <a:lnTo>
                        <a:pt x="380053" y="2309447"/>
                      </a:lnTo>
                      <a:lnTo>
                        <a:pt x="368946" y="2282631"/>
                      </a:lnTo>
                      <a:lnTo>
                        <a:pt x="369953" y="1396484"/>
                      </a:lnTo>
                      <a:lnTo>
                        <a:pt x="263888" y="1290420"/>
                      </a:lnTo>
                      <a:cubicBezTo>
                        <a:pt x="240822" y="1267353"/>
                        <a:pt x="240822" y="1229956"/>
                        <a:pt x="263888" y="1206891"/>
                      </a:cubicBezTo>
                      <a:lnTo>
                        <a:pt x="330775" y="1140002"/>
                      </a:lnTo>
                      <a:lnTo>
                        <a:pt x="266341" y="1105027"/>
                      </a:lnTo>
                      <a:cubicBezTo>
                        <a:pt x="105650" y="996466"/>
                        <a:pt x="-1" y="812621"/>
                        <a:pt x="0" y="604099"/>
                      </a:cubicBezTo>
                      <a:cubicBezTo>
                        <a:pt x="-1" y="270464"/>
                        <a:pt x="270463" y="0"/>
                        <a:pt x="604100" y="0"/>
                      </a:cubicBez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4D7E162-5558-F14D-97B2-3FDB6AD37728}"/>
                </a:ext>
              </a:extLst>
            </p:cNvPr>
            <p:cNvSpPr/>
            <p:nvPr/>
          </p:nvSpPr>
          <p:spPr>
            <a:xfrm>
              <a:off x="5560110" y="2736689"/>
              <a:ext cx="1158500" cy="12788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sz="14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</p:grp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8E121453-FDBC-5440-9914-B37DF2C57147}"/>
              </a:ext>
            </a:extLst>
          </p:cNvPr>
          <p:cNvCxnSpPr>
            <a:cxnSpLocks/>
            <a:stCxn id="106" idx="6"/>
          </p:cNvCxnSpPr>
          <p:nvPr/>
        </p:nvCxnSpPr>
        <p:spPr>
          <a:xfrm flipV="1">
            <a:off x="3543479" y="3559986"/>
            <a:ext cx="1963563" cy="15216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68DC89C-F59D-C742-9572-C22A935A9F6E}"/>
              </a:ext>
            </a:extLst>
          </p:cNvPr>
          <p:cNvCxnSpPr>
            <a:cxnSpLocks/>
            <a:endCxn id="4" idx="6"/>
          </p:cNvCxnSpPr>
          <p:nvPr/>
        </p:nvCxnSpPr>
        <p:spPr>
          <a:xfrm rot="10800000">
            <a:off x="3549436" y="2318287"/>
            <a:ext cx="1961682" cy="19641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13EF6146-8BA7-1248-9CEF-4B228C91118E}"/>
              </a:ext>
            </a:extLst>
          </p:cNvPr>
          <p:cNvCxnSpPr>
            <a:cxnSpLocks/>
            <a:stCxn id="136" idx="2"/>
            <a:endCxn id="47" idx="2"/>
          </p:cNvCxnSpPr>
          <p:nvPr/>
        </p:nvCxnSpPr>
        <p:spPr>
          <a:xfrm>
            <a:off x="6617252" y="2508583"/>
            <a:ext cx="1448521" cy="250033"/>
          </a:xfrm>
          <a:prstGeom prst="bentConnector4">
            <a:avLst>
              <a:gd name="adj1" fmla="val 33468"/>
              <a:gd name="adj2" fmla="val 191428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366F1CB-3079-E34A-92FE-CFD791394EA0}"/>
              </a:ext>
            </a:extLst>
          </p:cNvPr>
          <p:cNvSpPr/>
          <p:nvPr/>
        </p:nvSpPr>
        <p:spPr>
          <a:xfrm>
            <a:off x="1583794" y="3208350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/>
              </a:rPr>
              <a:t>Credential Provider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E5BF72-2134-9545-B05C-40472DA8537A}"/>
              </a:ext>
            </a:extLst>
          </p:cNvPr>
          <p:cNvGrpSpPr/>
          <p:nvPr/>
        </p:nvGrpSpPr>
        <p:grpSpPr>
          <a:xfrm>
            <a:off x="714065" y="4240834"/>
            <a:ext cx="3775393" cy="2018504"/>
            <a:chOff x="8551098" y="1004207"/>
            <a:chExt cx="3775393" cy="201850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2A26999-F450-834F-AD7E-3F50EB241CBF}"/>
                </a:ext>
              </a:extLst>
            </p:cNvPr>
            <p:cNvGrpSpPr/>
            <p:nvPr/>
          </p:nvGrpSpPr>
          <p:grpSpPr>
            <a:xfrm>
              <a:off x="8808584" y="1004207"/>
              <a:ext cx="2701745" cy="1681629"/>
              <a:chOff x="8722543" y="3848374"/>
              <a:chExt cx="2701745" cy="1681629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8A4CD7C-B9AD-2E42-A42C-9A96661322F8}"/>
                  </a:ext>
                </a:extLst>
              </p:cNvPr>
              <p:cNvGrpSpPr/>
              <p:nvPr/>
            </p:nvGrpSpPr>
            <p:grpSpPr>
              <a:xfrm>
                <a:off x="8722543" y="3848374"/>
                <a:ext cx="2701745" cy="1681629"/>
                <a:chOff x="971550" y="3712131"/>
                <a:chExt cx="2701745" cy="1681629"/>
              </a:xfrm>
            </p:grpSpPr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795D0029-C4D0-9442-BF73-2714EF667BA4}"/>
                    </a:ext>
                  </a:extLst>
                </p:cNvPr>
                <p:cNvSpPr/>
                <p:nvPr/>
              </p:nvSpPr>
              <p:spPr>
                <a:xfrm>
                  <a:off x="971550" y="3712131"/>
                  <a:ext cx="2701745" cy="1681629"/>
                </a:xfrm>
                <a:prstGeom prst="roundRect">
                  <a:avLst/>
                </a:prstGeom>
                <a:solidFill>
                  <a:srgbClr val="224982">
                    <a:alpha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3803B030-0F0C-F94D-964F-993B67D1ACC4}"/>
                    </a:ext>
                  </a:extLst>
                </p:cNvPr>
                <p:cNvSpPr/>
                <p:nvPr/>
              </p:nvSpPr>
              <p:spPr>
                <a:xfrm>
                  <a:off x="1258455" y="4400736"/>
                  <a:ext cx="1387147" cy="312915"/>
                </a:xfrm>
                <a:prstGeom prst="roundRect">
                  <a:avLst/>
                </a:prstGeom>
                <a:solidFill>
                  <a:srgbClr val="FFFFFF">
                    <a:alpha val="50000"/>
                  </a:srgbClr>
                </a:solidFill>
                <a:ln w="1270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lIns="91440" tIns="0" rIns="0" bIns="0" rtlCol="0" anchor="ctr"/>
                <a:lstStyle/>
                <a:p>
                  <a:pPr lvl="0" defTabSz="914400"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J2EE App Server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0F31AAA9-0A43-6C41-ADEF-F04D410EBF8E}"/>
                  </a:ext>
                </a:extLst>
              </p:cNvPr>
              <p:cNvSpPr/>
              <p:nvPr/>
            </p:nvSpPr>
            <p:spPr>
              <a:xfrm>
                <a:off x="10082577" y="4545143"/>
                <a:ext cx="300467" cy="289839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lvl="0" algn="ctr" defTabSz="914400"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DS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25B0A5D-5C11-8F43-AC67-2AA2479F1F94}"/>
                </a:ext>
              </a:extLst>
            </p:cNvPr>
            <p:cNvSpPr/>
            <p:nvPr/>
          </p:nvSpPr>
          <p:spPr>
            <a:xfrm>
              <a:off x="10863840" y="1586685"/>
              <a:ext cx="516672" cy="516672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CP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395126-B8E6-5449-AC59-F2C68A3A1396}"/>
                </a:ext>
              </a:extLst>
            </p:cNvPr>
            <p:cNvSpPr/>
            <p:nvPr/>
          </p:nvSpPr>
          <p:spPr>
            <a:xfrm>
              <a:off x="8551098" y="2653379"/>
              <a:ext cx="37753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  <a:latin typeface="Calibri"/>
                </a:rPr>
                <a:t>Application Server Credential Provider</a:t>
              </a:r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5FAD27-48F6-0147-9890-4557417C02C8}"/>
              </a:ext>
            </a:extLst>
          </p:cNvPr>
          <p:cNvGrpSpPr/>
          <p:nvPr/>
        </p:nvGrpSpPr>
        <p:grpSpPr>
          <a:xfrm>
            <a:off x="7586830" y="1825767"/>
            <a:ext cx="957885" cy="932849"/>
            <a:chOff x="1221145" y="5189879"/>
            <a:chExt cx="957885" cy="932849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BAD2B4F-7F7F-F74A-AD2D-7D1F7C1C71F9}"/>
                </a:ext>
              </a:extLst>
            </p:cNvPr>
            <p:cNvSpPr/>
            <p:nvPr/>
          </p:nvSpPr>
          <p:spPr>
            <a:xfrm>
              <a:off x="1221145" y="5189879"/>
              <a:ext cx="957885" cy="932849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07C719-AD2D-BD40-B077-EAE6100D1BD4}"/>
                </a:ext>
              </a:extLst>
            </p:cNvPr>
            <p:cNvSpPr/>
            <p:nvPr/>
          </p:nvSpPr>
          <p:spPr>
            <a:xfrm>
              <a:off x="1441891" y="5537024"/>
              <a:ext cx="516672" cy="516672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CP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EFCF89C-9C1A-AA41-90FC-7303AB1BEDDE}"/>
              </a:ext>
            </a:extLst>
          </p:cNvPr>
          <p:cNvCxnSpPr>
            <a:cxnSpLocks/>
            <a:stCxn id="162" idx="0"/>
            <a:endCxn id="41" idx="1"/>
          </p:cNvCxnSpPr>
          <p:nvPr/>
        </p:nvCxnSpPr>
        <p:spPr>
          <a:xfrm rot="16200000" flipH="1">
            <a:off x="8891431" y="1122821"/>
            <a:ext cx="64394" cy="1736145"/>
          </a:xfrm>
          <a:prstGeom prst="bentConnector4">
            <a:avLst>
              <a:gd name="adj1" fmla="val -355002"/>
              <a:gd name="adj2" fmla="val 57738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8663F748-A5D5-654B-B930-DDD22957BC0C}"/>
              </a:ext>
            </a:extLst>
          </p:cNvPr>
          <p:cNvCxnSpPr>
            <a:cxnSpLocks/>
            <a:stCxn id="162" idx="0"/>
            <a:endCxn id="42" idx="1"/>
          </p:cNvCxnSpPr>
          <p:nvPr/>
        </p:nvCxnSpPr>
        <p:spPr>
          <a:xfrm rot="16200000" flipH="1">
            <a:off x="8582589" y="1431662"/>
            <a:ext cx="682077" cy="1736145"/>
          </a:xfrm>
          <a:prstGeom prst="bentConnector4">
            <a:avLst>
              <a:gd name="adj1" fmla="val -33515"/>
              <a:gd name="adj2" fmla="val 57738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F5907FA-554B-1D42-8AE4-9F385500B8F5}"/>
              </a:ext>
            </a:extLst>
          </p:cNvPr>
          <p:cNvSpPr/>
          <p:nvPr/>
        </p:nvSpPr>
        <p:spPr>
          <a:xfrm>
            <a:off x="8917743" y="1526721"/>
            <a:ext cx="2701745" cy="1681629"/>
          </a:xfrm>
          <a:prstGeom prst="roundRect">
            <a:avLst/>
          </a:prstGeom>
          <a:solidFill>
            <a:srgbClr val="224982">
              <a:alpha val="5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234E389-B457-0544-B2FA-6D3DD34FD54C}"/>
              </a:ext>
            </a:extLst>
          </p:cNvPr>
          <p:cNvSpPr/>
          <p:nvPr/>
        </p:nvSpPr>
        <p:spPr>
          <a:xfrm>
            <a:off x="9788097" y="1849041"/>
            <a:ext cx="947179" cy="353101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r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/>
              </a:rPr>
              <a:t>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pp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09BB279-8DBB-4D49-9D04-89A9DDFD09AB}"/>
              </a:ext>
            </a:extLst>
          </p:cNvPr>
          <p:cNvSpPr/>
          <p:nvPr/>
        </p:nvSpPr>
        <p:spPr>
          <a:xfrm>
            <a:off x="9771791" y="2469862"/>
            <a:ext cx="947179" cy="340079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script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8E7EB2C-F361-6C4D-B858-ED9EBC9ACF93}"/>
              </a:ext>
            </a:extLst>
          </p:cNvPr>
          <p:cNvSpPr/>
          <p:nvPr/>
        </p:nvSpPr>
        <p:spPr>
          <a:xfrm>
            <a:off x="9791701" y="1866632"/>
            <a:ext cx="289563" cy="312915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914400"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6A24878-D1B1-9742-8F2E-083B31EF89BB}"/>
              </a:ext>
            </a:extLst>
          </p:cNvPr>
          <p:cNvSpPr/>
          <p:nvPr/>
        </p:nvSpPr>
        <p:spPr>
          <a:xfrm>
            <a:off x="9791701" y="2484315"/>
            <a:ext cx="289563" cy="312915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914400"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592F390-6C90-D242-95E5-9D6CA386198B}"/>
              </a:ext>
            </a:extLst>
          </p:cNvPr>
          <p:cNvSpPr/>
          <p:nvPr/>
        </p:nvSpPr>
        <p:spPr>
          <a:xfrm>
            <a:off x="8218178" y="3193174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/>
              </a:rPr>
              <a:t>Central Credential Provider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8787DFF-3FEA-CD44-AAA4-4D9808BA7882}"/>
              </a:ext>
            </a:extLst>
          </p:cNvPr>
          <p:cNvSpPr/>
          <p:nvPr/>
        </p:nvSpPr>
        <p:spPr>
          <a:xfrm>
            <a:off x="8715286" y="5890006"/>
            <a:ext cx="189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>
                <a:solidFill>
                  <a:srgbClr val="000000"/>
                </a:solidFill>
                <a:latin typeface="Calibri"/>
              </a:rPr>
              <a:t>Conjur</a:t>
            </a:r>
            <a:r>
              <a:rPr lang="en-US" kern="0" dirty="0">
                <a:solidFill>
                  <a:srgbClr val="000000"/>
                </a:solidFill>
                <a:latin typeface="Calibri"/>
              </a:rPr>
              <a:t> Enterprise</a:t>
            </a:r>
            <a:endParaRPr lang="en-US" dirty="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0A5C28AD-B529-1840-9F17-569CFD36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864" y="1958696"/>
            <a:ext cx="537384" cy="179128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0BDDDE3B-5470-D348-8F68-57C4459B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460" y="4466568"/>
            <a:ext cx="2725686" cy="1440719"/>
          </a:xfrm>
          <a:prstGeom prst="rect">
            <a:avLst/>
          </a:prstGeom>
        </p:spPr>
      </p:pic>
      <p:cxnSp>
        <p:nvCxnSpPr>
          <p:cNvPr id="189" name="Elbow Connector 188">
            <a:extLst>
              <a:ext uri="{FF2B5EF4-FFF2-40B4-BE49-F238E27FC236}">
                <a16:creationId xmlns:a16="http://schemas.microsoft.com/office/drawing/2014/main" id="{D06448A8-31C1-A44D-8010-3E31FB9770CC}"/>
              </a:ext>
            </a:extLst>
          </p:cNvPr>
          <p:cNvCxnSpPr>
            <a:cxnSpLocks/>
            <a:stCxn id="135" idx="15"/>
            <a:endCxn id="188" idx="0"/>
          </p:cNvCxnSpPr>
          <p:nvPr/>
        </p:nvCxnSpPr>
        <p:spPr>
          <a:xfrm>
            <a:off x="6639108" y="3547301"/>
            <a:ext cx="2948195" cy="919267"/>
          </a:xfrm>
          <a:prstGeom prst="bentConnector2">
            <a:avLst/>
          </a:prstGeom>
          <a:noFill/>
          <a:ln w="12700" cap="flat" cmpd="sng" algn="ctr">
            <a:solidFill>
              <a:srgbClr val="224982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5D9536-63D3-8049-81E8-77BE6691E86C}"/>
              </a:ext>
            </a:extLst>
          </p:cNvPr>
          <p:cNvSpPr txBox="1"/>
          <p:nvPr/>
        </p:nvSpPr>
        <p:spPr>
          <a:xfrm>
            <a:off x="6604840" y="2078182"/>
            <a:ext cx="0" cy="0"/>
          </a:xfrm>
          <a:prstGeom prst="rect">
            <a:avLst/>
          </a:prstGeom>
          <a:noFill/>
        </p:spPr>
        <p:txBody>
          <a:bodyPr wrap="none" rtlCol="0">
            <a:normAutofit fontScale="25000" lnSpcReduction="20000"/>
          </a:bodyPr>
          <a:lstStyle/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986A5E-7A68-424A-B734-C28BEA4877C0}"/>
              </a:ext>
            </a:extLst>
          </p:cNvPr>
          <p:cNvCxnSpPr>
            <a:cxnSpLocks/>
            <a:endCxn id="65" idx="1"/>
          </p:cNvCxnSpPr>
          <p:nvPr/>
        </p:nvCxnSpPr>
        <p:spPr>
          <a:xfrm flipH="1">
            <a:off x="6040157" y="3677642"/>
            <a:ext cx="3560" cy="716952"/>
          </a:xfrm>
          <a:prstGeom prst="straightConnector1">
            <a:avLst/>
          </a:prstGeom>
          <a:noFill/>
          <a:ln w="12700" cap="flat" cmpd="sng" algn="ctr">
            <a:solidFill>
              <a:srgbClr val="224982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E404F1-3B15-F04F-AA7F-4EF035352FF5}"/>
              </a:ext>
            </a:extLst>
          </p:cNvPr>
          <p:cNvGrpSpPr/>
          <p:nvPr/>
        </p:nvGrpSpPr>
        <p:grpSpPr>
          <a:xfrm>
            <a:off x="5185476" y="4241038"/>
            <a:ext cx="1733369" cy="1681629"/>
            <a:chOff x="5203980" y="4592469"/>
            <a:chExt cx="1733369" cy="168162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0163D6-78EC-E647-8937-675612BC762E}"/>
                </a:ext>
              </a:extLst>
            </p:cNvPr>
            <p:cNvSpPr/>
            <p:nvPr/>
          </p:nvSpPr>
          <p:spPr>
            <a:xfrm>
              <a:off x="5203980" y="4592469"/>
              <a:ext cx="1733369" cy="1681629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Can 64">
              <a:extLst>
                <a:ext uri="{FF2B5EF4-FFF2-40B4-BE49-F238E27FC236}">
                  <a16:creationId xmlns:a16="http://schemas.microsoft.com/office/drawing/2014/main" id="{C05EBF52-4CE6-5E4F-AC48-8FA1636CF5AE}"/>
                </a:ext>
              </a:extLst>
            </p:cNvPr>
            <p:cNvSpPr/>
            <p:nvPr/>
          </p:nvSpPr>
          <p:spPr>
            <a:xfrm>
              <a:off x="5662170" y="4746025"/>
              <a:ext cx="792982" cy="593959"/>
            </a:xfrm>
            <a:prstGeom prst="can">
              <a:avLst/>
            </a:prstGeom>
            <a:solidFill>
              <a:srgbClr val="224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/>
              <a:r>
                <a:rPr lang="en-US" sz="10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Config</a:t>
              </a: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Files</a:t>
              </a:r>
              <a:endParaRPr lang="en-US" sz="10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AEF1E69-3D28-0F46-9940-EA8A34145C0A}"/>
                </a:ext>
              </a:extLst>
            </p:cNvPr>
            <p:cNvSpPr/>
            <p:nvPr/>
          </p:nvSpPr>
          <p:spPr>
            <a:xfrm>
              <a:off x="5584516" y="5769219"/>
              <a:ext cx="947179" cy="353101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pp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F655CBB-8E39-C443-B3B4-4763DFD1B5E2}"/>
                </a:ext>
              </a:extLst>
            </p:cNvPr>
            <p:cNvCxnSpPr>
              <a:cxnSpLocks/>
              <a:stCxn id="61" idx="0"/>
              <a:endCxn id="65" idx="3"/>
            </p:cNvCxnSpPr>
            <p:nvPr/>
          </p:nvCxnSpPr>
          <p:spPr>
            <a:xfrm flipV="1">
              <a:off x="6058106" y="5339984"/>
              <a:ext cx="555" cy="429235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59DD143-9A4A-9342-861B-868A9419F3B6}"/>
              </a:ext>
            </a:extLst>
          </p:cNvPr>
          <p:cNvSpPr/>
          <p:nvPr/>
        </p:nvSpPr>
        <p:spPr>
          <a:xfrm>
            <a:off x="5177393" y="5890625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/>
              </a:rPr>
              <a:t>CPM </a:t>
            </a:r>
            <a:r>
              <a:rPr lang="en-US" kern="0" dirty="0">
                <a:solidFill>
                  <a:srgbClr val="000000"/>
                </a:solidFill>
                <a:latin typeface="Calibri"/>
                <a:hlinkClick r:id="rId5"/>
              </a:rPr>
              <a:t>Push-to-File</a:t>
            </a:r>
            <a:endParaRPr lang="en-US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567BB07-AF76-004C-83D9-BCF4F9EFC868}"/>
              </a:ext>
            </a:extLst>
          </p:cNvPr>
          <p:cNvCxnSpPr/>
          <p:nvPr/>
        </p:nvCxnSpPr>
        <p:spPr>
          <a:xfrm>
            <a:off x="11949692" y="1183067"/>
            <a:ext cx="0" cy="21145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5D6B5D9-6AAE-2649-976B-2D6F277D74D4}"/>
              </a:ext>
            </a:extLst>
          </p:cNvPr>
          <p:cNvSpPr/>
          <p:nvPr/>
        </p:nvSpPr>
        <p:spPr>
          <a:xfrm>
            <a:off x="6606561" y="2299734"/>
            <a:ext cx="4154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kern="0" dirty="0">
                <a:solidFill>
                  <a:srgbClr val="224982"/>
                </a:solidFill>
                <a:latin typeface="Century Gothic"/>
                <a:ea typeface="Calibri"/>
                <a:cs typeface="Century Gothic"/>
                <a:sym typeface="Calibri"/>
              </a:rPr>
              <a:t>1858</a:t>
            </a:r>
            <a:endParaRPr lang="en-US" sz="8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281A2DF-AAE3-A641-8F12-DA0F1815457A}"/>
              </a:ext>
            </a:extLst>
          </p:cNvPr>
          <p:cNvSpPr/>
          <p:nvPr/>
        </p:nvSpPr>
        <p:spPr>
          <a:xfrm>
            <a:off x="7937589" y="1483753"/>
            <a:ext cx="3577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kern="0" dirty="0">
                <a:solidFill>
                  <a:srgbClr val="224982"/>
                </a:solidFill>
                <a:latin typeface="Century Gothic"/>
                <a:ea typeface="Calibri"/>
                <a:cs typeface="Century Gothic"/>
                <a:sym typeface="Calibri"/>
              </a:rPr>
              <a:t>443</a:t>
            </a:r>
            <a:endParaRPr lang="en-US" sz="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F9BBE1-51F4-2249-B18E-98614740C19B}"/>
              </a:ext>
            </a:extLst>
          </p:cNvPr>
          <p:cNvGrpSpPr/>
          <p:nvPr/>
        </p:nvGrpSpPr>
        <p:grpSpPr>
          <a:xfrm>
            <a:off x="-2430297" y="327666"/>
            <a:ext cx="1944191" cy="581432"/>
            <a:chOff x="-1788040" y="862061"/>
            <a:chExt cx="1944191" cy="58143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161E3D7-7A1A-CA46-BDF0-69EA85313A14}"/>
                </a:ext>
              </a:extLst>
            </p:cNvPr>
            <p:cNvSpPr/>
            <p:nvPr/>
          </p:nvSpPr>
          <p:spPr>
            <a:xfrm>
              <a:off x="-1763259" y="862062"/>
              <a:ext cx="1919410" cy="581431"/>
            </a:xfrm>
            <a:prstGeom prst="wedgeRoundRectCallout">
              <a:avLst>
                <a:gd name="adj1" fmla="val 237782"/>
                <a:gd name="adj2" fmla="val 234150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AppProvider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ounded Rectangular Callout 68">
              <a:extLst>
                <a:ext uri="{FF2B5EF4-FFF2-40B4-BE49-F238E27FC236}">
                  <a16:creationId xmlns:a16="http://schemas.microsoft.com/office/drawing/2014/main" id="{4EC6987A-7B98-3A4D-B21A-59B040AD23E9}"/>
                </a:ext>
              </a:extLst>
            </p:cNvPr>
            <p:cNvSpPr/>
            <p:nvPr/>
          </p:nvSpPr>
          <p:spPr>
            <a:xfrm>
              <a:off x="-1776485" y="862061"/>
              <a:ext cx="1919410" cy="581431"/>
            </a:xfrm>
            <a:prstGeom prst="wedgeRoundRectCallout">
              <a:avLst>
                <a:gd name="adj1" fmla="val 236725"/>
                <a:gd name="adj2" fmla="val 722546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AppProvider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ounded Rectangular Callout 69">
              <a:extLst>
                <a:ext uri="{FF2B5EF4-FFF2-40B4-BE49-F238E27FC236}">
                  <a16:creationId xmlns:a16="http://schemas.microsoft.com/office/drawing/2014/main" id="{A036E9DA-358B-5E48-A09C-83812CFE4BA8}"/>
                </a:ext>
              </a:extLst>
            </p:cNvPr>
            <p:cNvSpPr/>
            <p:nvPr/>
          </p:nvSpPr>
          <p:spPr>
            <a:xfrm>
              <a:off x="-1788040" y="862061"/>
              <a:ext cx="1919410" cy="581431"/>
            </a:xfrm>
            <a:prstGeom prst="wedgeRoundRectCallout">
              <a:avLst>
                <a:gd name="adj1" fmla="val 477553"/>
                <a:gd name="adj2" fmla="val 286147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AppProvider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Rounded Rectangular Callout 70">
            <a:extLst>
              <a:ext uri="{FF2B5EF4-FFF2-40B4-BE49-F238E27FC236}">
                <a16:creationId xmlns:a16="http://schemas.microsoft.com/office/drawing/2014/main" id="{357510C2-5C91-A146-A102-525D16F68F8C}"/>
              </a:ext>
            </a:extLst>
          </p:cNvPr>
          <p:cNvSpPr/>
          <p:nvPr/>
        </p:nvSpPr>
        <p:spPr>
          <a:xfrm>
            <a:off x="-2554939" y="3683191"/>
            <a:ext cx="1919410" cy="581431"/>
          </a:xfrm>
          <a:prstGeom prst="wedgeRoundRectCallout">
            <a:avLst>
              <a:gd name="adj1" fmla="val 174056"/>
              <a:gd name="adj2" fmla="val 15364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AIMAccount</a:t>
            </a:r>
            <a:endParaRPr lang="en-US" dirty="0"/>
          </a:p>
        </p:txBody>
      </p:sp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id="{B9A5F7C4-B87C-6C4B-B783-F12EA870E9E8}"/>
              </a:ext>
            </a:extLst>
          </p:cNvPr>
          <p:cNvSpPr/>
          <p:nvPr/>
        </p:nvSpPr>
        <p:spPr>
          <a:xfrm>
            <a:off x="-2566530" y="3665811"/>
            <a:ext cx="1919410" cy="581431"/>
          </a:xfrm>
          <a:prstGeom prst="wedgeRoundRectCallout">
            <a:avLst>
              <a:gd name="adj1" fmla="val 145364"/>
              <a:gd name="adj2" fmla="val -316369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AIMAccount</a:t>
            </a:r>
            <a:endParaRPr lang="en-US" dirty="0"/>
          </a:p>
        </p:txBody>
      </p:sp>
      <p:sp>
        <p:nvSpPr>
          <p:cNvPr id="73" name="Rounded Rectangular Callout 72">
            <a:extLst>
              <a:ext uri="{FF2B5EF4-FFF2-40B4-BE49-F238E27FC236}">
                <a16:creationId xmlns:a16="http://schemas.microsoft.com/office/drawing/2014/main" id="{B783ACB8-F40C-2B49-AFD7-99A0A2C63F3B}"/>
              </a:ext>
            </a:extLst>
          </p:cNvPr>
          <p:cNvSpPr/>
          <p:nvPr/>
        </p:nvSpPr>
        <p:spPr>
          <a:xfrm>
            <a:off x="-2569547" y="3674501"/>
            <a:ext cx="1919410" cy="581431"/>
          </a:xfrm>
          <a:prstGeom prst="wedgeRoundRectCallout">
            <a:avLst>
              <a:gd name="adj1" fmla="val 148071"/>
              <a:gd name="adj2" fmla="val -20556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AIMAccount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270270-8C8A-F941-970C-4C769B773100}"/>
              </a:ext>
            </a:extLst>
          </p:cNvPr>
          <p:cNvGrpSpPr/>
          <p:nvPr/>
        </p:nvGrpSpPr>
        <p:grpSpPr>
          <a:xfrm>
            <a:off x="12456208" y="2146590"/>
            <a:ext cx="1921319" cy="590874"/>
            <a:chOff x="12102535" y="2152169"/>
            <a:chExt cx="1921319" cy="59087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4" name="Rounded Rectangular Callout 73">
              <a:extLst>
                <a:ext uri="{FF2B5EF4-FFF2-40B4-BE49-F238E27FC236}">
                  <a16:creationId xmlns:a16="http://schemas.microsoft.com/office/drawing/2014/main" id="{F6869E97-C2BD-654F-B5D8-AEA6EBED8AB2}"/>
                </a:ext>
              </a:extLst>
            </p:cNvPr>
            <p:cNvSpPr/>
            <p:nvPr/>
          </p:nvSpPr>
          <p:spPr>
            <a:xfrm>
              <a:off x="12102535" y="2152169"/>
              <a:ext cx="1919410" cy="581431"/>
            </a:xfrm>
            <a:prstGeom prst="wedgeRoundRectCallout">
              <a:avLst>
                <a:gd name="adj1" fmla="val -136564"/>
                <a:gd name="adj2" fmla="val -67561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AIMAccount</a:t>
              </a:r>
              <a:endParaRPr lang="en-US" dirty="0"/>
            </a:p>
          </p:txBody>
        </p:sp>
        <p:sp>
          <p:nvSpPr>
            <p:cNvPr id="75" name="Rounded Rectangular Callout 74">
              <a:extLst>
                <a:ext uri="{FF2B5EF4-FFF2-40B4-BE49-F238E27FC236}">
                  <a16:creationId xmlns:a16="http://schemas.microsoft.com/office/drawing/2014/main" id="{EF38D856-A6AB-B146-9A5C-0B0E5BC2CBCC}"/>
                </a:ext>
              </a:extLst>
            </p:cNvPr>
            <p:cNvSpPr/>
            <p:nvPr/>
          </p:nvSpPr>
          <p:spPr>
            <a:xfrm>
              <a:off x="12104444" y="2161612"/>
              <a:ext cx="1919410" cy="581431"/>
            </a:xfrm>
            <a:prstGeom prst="wedgeRoundRectCallout">
              <a:avLst>
                <a:gd name="adj1" fmla="val -135481"/>
                <a:gd name="adj2" fmla="val 36092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AIMAccount</a:t>
              </a:r>
              <a:endParaRPr lang="en-US" dirty="0"/>
            </a:p>
          </p:txBody>
        </p:sp>
      </p:grpSp>
      <p:sp>
        <p:nvSpPr>
          <p:cNvPr id="87" name="Rounded Rectangular Callout 86">
            <a:extLst>
              <a:ext uri="{FF2B5EF4-FFF2-40B4-BE49-F238E27FC236}">
                <a16:creationId xmlns:a16="http://schemas.microsoft.com/office/drawing/2014/main" id="{068AB2B9-0D30-6743-8E92-E15C2DEB38E9}"/>
              </a:ext>
            </a:extLst>
          </p:cNvPr>
          <p:cNvSpPr/>
          <p:nvPr/>
        </p:nvSpPr>
        <p:spPr>
          <a:xfrm>
            <a:off x="12454039" y="1034383"/>
            <a:ext cx="1919410" cy="581431"/>
          </a:xfrm>
          <a:prstGeom prst="wedgeRoundRectCallout">
            <a:avLst>
              <a:gd name="adj1" fmla="val -95541"/>
              <a:gd name="adj2" fmla="val 634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CCPEndpoint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0B714-46A3-7F44-AEEE-C3E3BECB118B}"/>
              </a:ext>
            </a:extLst>
          </p:cNvPr>
          <p:cNvSpPr txBox="1"/>
          <p:nvPr/>
        </p:nvSpPr>
        <p:spPr>
          <a:xfrm>
            <a:off x="8241292" y="3716913"/>
            <a:ext cx="7416800" cy="85561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CP/CCP/ASCP Licensing Terminology</a:t>
            </a:r>
          </a:p>
          <a:p>
            <a:endParaRPr lang="en-US" sz="2000" u="sng" dirty="0"/>
          </a:p>
          <a:p>
            <a:r>
              <a:rPr lang="en-US" sz="2000" u="sng" dirty="0"/>
              <a:t>Represented in License Capacity Report: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AppProvider</a:t>
            </a:r>
            <a:r>
              <a:rPr lang="en-US" dirty="0"/>
              <a:t> == Credential Provider agent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Licensed: </a:t>
            </a:r>
            <a:r>
              <a:rPr lang="en-US" dirty="0" err="1"/>
              <a:t>APP_STATIC_xxx</a:t>
            </a:r>
            <a:r>
              <a:rPr lang="en-US" dirty="0"/>
              <a:t>, </a:t>
            </a:r>
            <a:r>
              <a:rPr lang="en-US" dirty="0" err="1"/>
              <a:t>APP_ISV_xxx</a:t>
            </a:r>
            <a:r>
              <a:rPr lang="en-US" dirty="0"/>
              <a:t>, </a:t>
            </a:r>
            <a:r>
              <a:rPr lang="en-US" dirty="0" err="1"/>
              <a:t>APP_RPA_xxx</a:t>
            </a:r>
            <a:r>
              <a:rPr lang="en-US" dirty="0"/>
              <a:t> SKUs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Unlicensed (no $$): Sync/LOB users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Tracked &amp; enforced by license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AIMAccount</a:t>
            </a:r>
            <a:r>
              <a:rPr lang="en-US" dirty="0"/>
              <a:t> == Application ID (</a:t>
            </a:r>
            <a:r>
              <a:rPr lang="en-US" dirty="0" err="1"/>
              <a:t>AppID</a:t>
            </a:r>
            <a:r>
              <a:rPr lang="en-US" dirty="0"/>
              <a:t>) in PVWA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 licensed (no $$), provided as ~10x </a:t>
            </a:r>
            <a:r>
              <a:rPr lang="en-US" dirty="0" err="1"/>
              <a:t>AppProvider</a:t>
            </a:r>
            <a:r>
              <a:rPr lang="en-US" dirty="0"/>
              <a:t> count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More can be allocated w/ support ticket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Tracked &amp; enforced by license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CCPEndpoints</a:t>
            </a:r>
            <a:r>
              <a:rPr lang="en-US" dirty="0"/>
              <a:t> == Calling system hosting apps calling CCP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Licensed: </a:t>
            </a:r>
            <a:r>
              <a:rPr lang="en-US" dirty="0" err="1"/>
              <a:t>APP_STATIC_xxx</a:t>
            </a:r>
            <a:r>
              <a:rPr lang="en-US" dirty="0"/>
              <a:t>, </a:t>
            </a:r>
            <a:r>
              <a:rPr lang="en-US" dirty="0" err="1"/>
              <a:t>APP_ISV_xxx</a:t>
            </a:r>
            <a:r>
              <a:rPr lang="en-US" dirty="0"/>
              <a:t>, </a:t>
            </a:r>
            <a:r>
              <a:rPr lang="en-US" dirty="0" err="1"/>
              <a:t>APP_RPA_xxx</a:t>
            </a:r>
            <a:r>
              <a:rPr lang="en-US" dirty="0"/>
              <a:t> SKUs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 tracked or enforced by license manager</a:t>
            </a:r>
          </a:p>
          <a:p>
            <a:endParaRPr lang="en-US" sz="2000" u="sng" dirty="0"/>
          </a:p>
          <a:p>
            <a:r>
              <a:rPr lang="en-US" sz="2000" u="sng" dirty="0"/>
              <a:t>Licensing Terminology: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Calling System == a host/IP-address calling CP/ASCP/CCP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Primarily used for licensing custom/in-house built applications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 represented directly in License Capacity Report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APP_STATIC_xxx</a:t>
            </a:r>
            <a:r>
              <a:rPr lang="en-US" dirty="0"/>
              <a:t> SKU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Map to CP/ASCP </a:t>
            </a:r>
            <a:r>
              <a:rPr lang="en-US" dirty="0" err="1"/>
              <a:t>AppProviders</a:t>
            </a:r>
            <a:r>
              <a:rPr lang="en-US" dirty="0"/>
              <a:t> + </a:t>
            </a:r>
            <a:r>
              <a:rPr lang="en-US" dirty="0" err="1"/>
              <a:t>CCPEndpoints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Third-party/ISV/RPA license units are product-specific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Robotic Process Automation (RPA) Solutions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 err="1"/>
              <a:t>APP_RPA_xxx</a:t>
            </a:r>
            <a:r>
              <a:rPr lang="en-US" dirty="0"/>
              <a:t> SKU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Licensed per bot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Non-RPA solutions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 err="1"/>
              <a:t>APP_ISV_xxx</a:t>
            </a:r>
            <a:r>
              <a:rPr lang="en-US" dirty="0"/>
              <a:t> SKU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Vulnerability scanners -&gt; licensed per scanning engine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ServiceNow -&gt; licensed per mid server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661439-35C0-E843-BF81-FB3F358DA565}"/>
              </a:ext>
            </a:extLst>
          </p:cNvPr>
          <p:cNvGrpSpPr/>
          <p:nvPr/>
        </p:nvGrpSpPr>
        <p:grpSpPr>
          <a:xfrm>
            <a:off x="5315817" y="7046565"/>
            <a:ext cx="1919410" cy="600317"/>
            <a:chOff x="12460984" y="3808458"/>
            <a:chExt cx="1919410" cy="600317"/>
          </a:xfrm>
        </p:grpSpPr>
        <p:sp>
          <p:nvSpPr>
            <p:cNvPr id="76" name="Rounded Rectangular Callout 75">
              <a:extLst>
                <a:ext uri="{FF2B5EF4-FFF2-40B4-BE49-F238E27FC236}">
                  <a16:creationId xmlns:a16="http://schemas.microsoft.com/office/drawing/2014/main" id="{4E0B06A0-3BF3-F148-915B-43326742C79F}"/>
                </a:ext>
              </a:extLst>
            </p:cNvPr>
            <p:cNvSpPr/>
            <p:nvPr/>
          </p:nvSpPr>
          <p:spPr>
            <a:xfrm>
              <a:off x="12460984" y="3808458"/>
              <a:ext cx="1919410" cy="581431"/>
            </a:xfrm>
            <a:prstGeom prst="wedgeRoundRectCallout">
              <a:avLst>
                <a:gd name="adj1" fmla="val 140311"/>
                <a:gd name="adj2" fmla="val -71311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Calling System</a:t>
              </a:r>
            </a:p>
          </p:txBody>
        </p:sp>
        <p:sp>
          <p:nvSpPr>
            <p:cNvPr id="77" name="Rounded Rectangular Callout 76">
              <a:extLst>
                <a:ext uri="{FF2B5EF4-FFF2-40B4-BE49-F238E27FC236}">
                  <a16:creationId xmlns:a16="http://schemas.microsoft.com/office/drawing/2014/main" id="{759CC868-4FA5-4741-8232-320B74BB109A}"/>
                </a:ext>
              </a:extLst>
            </p:cNvPr>
            <p:cNvSpPr/>
            <p:nvPr/>
          </p:nvSpPr>
          <p:spPr>
            <a:xfrm>
              <a:off x="12460984" y="3817901"/>
              <a:ext cx="1919410" cy="581431"/>
            </a:xfrm>
            <a:prstGeom prst="wedgeRoundRectCallout">
              <a:avLst>
                <a:gd name="adj1" fmla="val -140714"/>
                <a:gd name="adj2" fmla="val -72224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Calling System</a:t>
              </a:r>
            </a:p>
          </p:txBody>
        </p:sp>
        <p:sp>
          <p:nvSpPr>
            <p:cNvPr id="78" name="Rounded Rectangular Callout 77">
              <a:extLst>
                <a:ext uri="{FF2B5EF4-FFF2-40B4-BE49-F238E27FC236}">
                  <a16:creationId xmlns:a16="http://schemas.microsoft.com/office/drawing/2014/main" id="{48C13178-BBDB-C446-8D52-F1A543275FE0}"/>
                </a:ext>
              </a:extLst>
            </p:cNvPr>
            <p:cNvSpPr/>
            <p:nvPr/>
          </p:nvSpPr>
          <p:spPr>
            <a:xfrm>
              <a:off x="12460984" y="3827344"/>
              <a:ext cx="1919410" cy="581431"/>
            </a:xfrm>
            <a:prstGeom prst="wedgeRoundRectCallout">
              <a:avLst>
                <a:gd name="adj1" fmla="val -136022"/>
                <a:gd name="adj2" fmla="val -27248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Calling System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AED380-5244-7642-8FBA-B065BE732316}"/>
              </a:ext>
            </a:extLst>
          </p:cNvPr>
          <p:cNvGrpSpPr/>
          <p:nvPr/>
        </p:nvGrpSpPr>
        <p:grpSpPr>
          <a:xfrm>
            <a:off x="-5543579" y="4814387"/>
            <a:ext cx="6341428" cy="4031388"/>
            <a:chOff x="-5543579" y="4814387"/>
            <a:chExt cx="6341428" cy="4031388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00FE88F-C133-3C49-B9AB-1D3D48624E10}"/>
                </a:ext>
              </a:extLst>
            </p:cNvPr>
            <p:cNvCxnSpPr>
              <a:stCxn id="97" idx="3"/>
              <a:endCxn id="106" idx="2"/>
            </p:cNvCxnSpPr>
            <p:nvPr/>
          </p:nvCxnSpPr>
          <p:spPr>
            <a:xfrm flipV="1">
              <a:off x="403094" y="5547512"/>
              <a:ext cx="394755" cy="8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DBF32D-835D-924C-B3A9-60DB4C2E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543579" y="4814387"/>
              <a:ext cx="6306081" cy="40313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094A85-9DED-7F44-96D8-1BBB8F6FD314}"/>
                </a:ext>
              </a:extLst>
            </p:cNvPr>
            <p:cNvSpPr/>
            <p:nvPr/>
          </p:nvSpPr>
          <p:spPr>
            <a:xfrm>
              <a:off x="-5422900" y="5892158"/>
              <a:ext cx="5981582" cy="2265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9FFD79C5-2BBA-4E44-8227-6BFDC408F720}"/>
                </a:ext>
              </a:extLst>
            </p:cNvPr>
            <p:cNvSpPr/>
            <p:nvPr/>
          </p:nvSpPr>
          <p:spPr>
            <a:xfrm>
              <a:off x="-5422900" y="6716823"/>
              <a:ext cx="5981582" cy="2265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A2073C4-08FB-8B47-9C07-67965C3D9BF5}"/>
                </a:ext>
              </a:extLst>
            </p:cNvPr>
            <p:cNvSpPr/>
            <p:nvPr/>
          </p:nvSpPr>
          <p:spPr>
            <a:xfrm>
              <a:off x="-5422900" y="7493104"/>
              <a:ext cx="5981582" cy="2265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845C9A-FD21-A74C-8BBE-00B29F6A4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26895" y="8696073"/>
            <a:ext cx="6697222" cy="49320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CA3D9B-36CB-3D42-9EDE-FCD6A2E9C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08" y="8639210"/>
            <a:ext cx="6861992" cy="4988926"/>
          </a:xfrm>
          <a:prstGeom prst="rect">
            <a:avLst/>
          </a:prstGeom>
        </p:spPr>
      </p:pic>
      <p:sp>
        <p:nvSpPr>
          <p:cNvPr id="27" name="Bent Arrow 26">
            <a:extLst>
              <a:ext uri="{FF2B5EF4-FFF2-40B4-BE49-F238E27FC236}">
                <a16:creationId xmlns:a16="http://schemas.microsoft.com/office/drawing/2014/main" id="{DDB723B1-8E13-FD4E-8A1D-D36DE1D66202}"/>
              </a:ext>
            </a:extLst>
          </p:cNvPr>
          <p:cNvSpPr/>
          <p:nvPr/>
        </p:nvSpPr>
        <p:spPr>
          <a:xfrm rot="5400000">
            <a:off x="-842592" y="7100542"/>
            <a:ext cx="3295523" cy="1045400"/>
          </a:xfrm>
          <a:prstGeom prst="bentArrow">
            <a:avLst>
              <a:gd name="adj1" fmla="val 7202"/>
              <a:gd name="adj2" fmla="val 10853"/>
              <a:gd name="adj3" fmla="val 12679"/>
              <a:gd name="adj4" fmla="val 92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Bent Arrow 97">
            <a:extLst>
              <a:ext uri="{FF2B5EF4-FFF2-40B4-BE49-F238E27FC236}">
                <a16:creationId xmlns:a16="http://schemas.microsoft.com/office/drawing/2014/main" id="{521E0365-D5B0-054D-B14C-4A040223F7BE}"/>
              </a:ext>
            </a:extLst>
          </p:cNvPr>
          <p:cNvSpPr/>
          <p:nvPr/>
        </p:nvSpPr>
        <p:spPr>
          <a:xfrm rot="16200000" flipH="1">
            <a:off x="-7207599" y="7865068"/>
            <a:ext cx="2900918" cy="668480"/>
          </a:xfrm>
          <a:prstGeom prst="bentArrow">
            <a:avLst>
              <a:gd name="adj1" fmla="val 7202"/>
              <a:gd name="adj2" fmla="val 10853"/>
              <a:gd name="adj3" fmla="val 12679"/>
              <a:gd name="adj4" fmla="val 55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4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A6012-763D-0C4C-B29C-BF1DC448AB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Encryption-as-a-Service</a:t>
            </a:r>
          </a:p>
        </p:txBody>
      </p:sp>
    </p:spTree>
    <p:extLst>
      <p:ext uri="{BB962C8B-B14F-4D97-AF65-F5344CB8AC3E}">
        <p14:creationId xmlns:p14="http://schemas.microsoft.com/office/powerpoint/2010/main" val="2521188783"/>
      </p:ext>
    </p:extLst>
  </p:cSld>
  <p:clrMapOvr>
    <a:masterClrMapping/>
  </p:clrMapOvr>
</p:sld>
</file>

<file path=ppt/theme/theme1.xml><?xml version="1.0" encoding="utf-8"?>
<a:theme xmlns:a="http://schemas.openxmlformats.org/drawingml/2006/main" name="CyberArk_2023">
  <a:themeElements>
    <a:clrScheme name="CyberArk_2023">
      <a:dk1>
        <a:srgbClr val="0D1E37"/>
      </a:dk1>
      <a:lt1>
        <a:srgbClr val="FFFFFF"/>
      </a:lt1>
      <a:dk2>
        <a:srgbClr val="026B95"/>
      </a:dk2>
      <a:lt2>
        <a:srgbClr val="C7DDEC"/>
      </a:lt2>
      <a:accent1>
        <a:srgbClr val="202830"/>
      </a:accent1>
      <a:accent2>
        <a:srgbClr val="6E8897"/>
      </a:accent2>
      <a:accent3>
        <a:srgbClr val="A5A5A5"/>
      </a:accent3>
      <a:accent4>
        <a:srgbClr val="D3EB33"/>
      </a:accent4>
      <a:accent5>
        <a:srgbClr val="D903B3"/>
      </a:accent5>
      <a:accent6>
        <a:srgbClr val="33B1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8F275D4935BA46BE2D837699AEA325" ma:contentTypeVersion="18" ma:contentTypeDescription="Create a new document." ma:contentTypeScope="" ma:versionID="62443e78a80dd5bea0752a0c3f260343">
  <xsd:schema xmlns:xsd="http://www.w3.org/2001/XMLSchema" xmlns:xs="http://www.w3.org/2001/XMLSchema" xmlns:p="http://schemas.microsoft.com/office/2006/metadata/properties" xmlns:ns2="c359604d-df83-45e0-94b6-6bc0047f75e4" xmlns:ns3="2ea1685b-08b3-4d7b-a335-b378f7c9a873" targetNamespace="http://schemas.microsoft.com/office/2006/metadata/properties" ma:root="true" ma:fieldsID="84380045c77bd4888bfd377091bae068" ns2:_="" ns3:_="">
    <xsd:import namespace="c359604d-df83-45e0-94b6-6bc0047f75e4"/>
    <xsd:import namespace="2ea1685b-08b3-4d7b-a335-b378f7c9a8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FolderNa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59604d-df83-45e0-94b6-6bc0047f75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FolderName" ma:index="16" nillable="true" ma:displayName="Folder Name" ma:format="Dropdown" ma:internalName="FolderName">
      <xsd:simpleType>
        <xsd:restriction base="dms:Text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c0aba2a-aed0-46d6-964b-cb60f3c9da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a1685b-08b3-4d7b-a335-b378f7c9a873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f4cb96e-535c-46c6-8008-97cd78287e4c}" ma:internalName="TaxCatchAll" ma:showField="CatchAllData" ma:web="2ea1685b-08b3-4d7b-a335-b378f7c9a8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59604d-df83-45e0-94b6-6bc0047f75e4">
      <Terms xmlns="http://schemas.microsoft.com/office/infopath/2007/PartnerControls"/>
    </lcf76f155ced4ddcb4097134ff3c332f>
    <FolderName xmlns="c359604d-df83-45e0-94b6-6bc0047f75e4" xsi:nil="true"/>
    <TaxCatchAll xmlns="2ea1685b-08b3-4d7b-a335-b378f7c9a873" xsi:nil="true"/>
    <SharedWithUsers xmlns="2ea1685b-08b3-4d7b-a335-b378f7c9a873">
      <UserInfo>
        <DisplayName>Tonierose Sabado</DisplayName>
        <AccountId>2183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8F3970D-09B8-4860-8A79-868EF13E1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59604d-df83-45e0-94b6-6bc0047f75e4"/>
    <ds:schemaRef ds:uri="2ea1685b-08b3-4d7b-a335-b378f7c9a8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478B82-4E3E-4D2B-B355-121CB49B0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368FA9-90FF-4EEB-BEF4-579DEC992A58}">
  <ds:schemaRefs>
    <ds:schemaRef ds:uri="http://schemas.microsoft.com/office/2006/documentManagement/types"/>
    <ds:schemaRef ds:uri="http://purl.org/dc/terms/"/>
    <ds:schemaRef ds:uri="c359604d-df83-45e0-94b6-6bc0047f75e4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2ea1685b-08b3-4d7b-a335-b378f7c9a87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38666</TotalTime>
  <Words>1597</Words>
  <Application>Microsoft Macintosh PowerPoint</Application>
  <PresentationFormat>Widescreen</PresentationFormat>
  <Paragraphs>240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DM Sans</vt:lpstr>
      <vt:lpstr>System Font Regular</vt:lpstr>
      <vt:lpstr>Titillium Web SemiBold</vt:lpstr>
      <vt:lpstr>CyberArk_2023</vt:lpstr>
      <vt:lpstr>Secrets Hub</vt:lpstr>
      <vt:lpstr>Secrets Hub – Workflow</vt:lpstr>
      <vt:lpstr>Secrets Hub – Architecture (early access)</vt:lpstr>
      <vt:lpstr>ASCP</vt:lpstr>
      <vt:lpstr>Traditional Application Access: High level perspective</vt:lpstr>
      <vt:lpstr>But why change code? J2EE</vt:lpstr>
      <vt:lpstr>But why change code? J2EE</vt:lpstr>
      <vt:lpstr>CyberArk Secrets Management CP Solution Licensing</vt:lpstr>
      <vt:lpstr>Encryption-as-a-Service</vt:lpstr>
      <vt:lpstr>Thales Cipher Trust &amp; Cyberark conjur</vt:lpstr>
      <vt:lpstr>Thales/Cyberark integration workflow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Jessica Ulman</dc:creator>
  <cp:keywords/>
  <dc:description/>
  <cp:lastModifiedBy>Jody Hunt</cp:lastModifiedBy>
  <cp:revision>104</cp:revision>
  <dcterms:created xsi:type="dcterms:W3CDTF">2023-05-18T22:56:42Z</dcterms:created>
  <dcterms:modified xsi:type="dcterms:W3CDTF">2023-11-27T16:02:58Z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0x0101009A8F275D4935BA46BE2D837699AEA325</vt:lpwstr>
  </property>
  <property fmtid="{D5CDD505-2E9C-101B-9397-08002B2CF9AE}" pid="3" name="MediaServiceImageTags">
    <vt:lpwstr/>
  </property>
</Properties>
</file>